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Ground Rules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Checklist ground rules and objectives</a:t>
            </a:r>
            <a:endParaRPr/>
          </a:p>
          <a:p>
            <a:pPr indent="0" lvl="0" marL="0" rtl="0" algn="l">
              <a:spcBef>
                <a:spcPts val="0"/>
              </a:spcBef>
              <a:spcAft>
                <a:spcPts val="0"/>
              </a:spcAft>
              <a:buClr>
                <a:schemeClr val="dk1"/>
              </a:buClr>
              <a:buSzPts val="1200"/>
              <a:buFont typeface="Calibri"/>
              <a:buNone/>
            </a:pPr>
            <a:r>
              <a:rPr lang="en"/>
              <a:t>Checklists should be standardized, run in a logical order, provide a framework for communication and encourage collaboration</a:t>
            </a:r>
            <a:endParaRPr/>
          </a:p>
          <a:p>
            <a:pPr indent="0" lvl="0" marL="0" rtl="0" algn="l">
              <a:spcBef>
                <a:spcPts val="0"/>
              </a:spcBef>
              <a:spcAft>
                <a:spcPts val="0"/>
              </a:spcAft>
              <a:buClr>
                <a:schemeClr val="dk1"/>
              </a:buClr>
              <a:buSzPts val="1200"/>
              <a:buFont typeface="Calibri"/>
              <a:buNone/>
            </a:pPr>
            <a:r>
              <a:rPr lang="en"/>
              <a:t>Teams should have a sense of buy 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Multiple checklists for different areas (preflight, takeoff, in flight/approach, landing)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Basic Questions</a:t>
            </a:r>
            <a:endParaRPr/>
          </a:p>
          <a:p>
            <a:pPr indent="0" lvl="0" marL="0" rtl="0" algn="l">
              <a:spcBef>
                <a:spcPts val="0"/>
              </a:spcBef>
              <a:spcAft>
                <a:spcPts val="0"/>
              </a:spcAft>
              <a:buClr>
                <a:schemeClr val="dk1"/>
              </a:buClr>
              <a:buSzPts val="1200"/>
              <a:buFont typeface="Calibri"/>
              <a:buNone/>
            </a:pPr>
            <a:r>
              <a:rPr lang="en"/>
              <a:t>Common to many platforms/scenarios/applications. Covers regular ongoing </a:t>
            </a:r>
            <a:r>
              <a:rPr lang="en"/>
              <a:t>circumstances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Situational Questions</a:t>
            </a:r>
            <a:endParaRPr/>
          </a:p>
          <a:p>
            <a:pPr indent="0" lvl="0" marL="0" rtl="0" algn="l">
              <a:spcBef>
                <a:spcPts val="0"/>
              </a:spcBef>
              <a:spcAft>
                <a:spcPts val="0"/>
              </a:spcAft>
              <a:buClr>
                <a:schemeClr val="dk1"/>
              </a:buClr>
              <a:buSzPts val="1200"/>
              <a:buFont typeface="Calibri"/>
              <a:buNone/>
            </a:pPr>
            <a:r>
              <a:rPr lang="en"/>
              <a:t>More complex scenarios requiring detailed work (sensitive data, crypto, etc), incident response, bug bounty/0-day</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Implementation: collaboration</a:t>
            </a:r>
            <a:endParaRPr/>
          </a:p>
          <a:p>
            <a:pPr indent="0" lvl="0" marL="0" rtl="0" algn="l">
              <a:spcBef>
                <a:spcPts val="0"/>
              </a:spcBef>
              <a:spcAft>
                <a:spcPts val="0"/>
              </a:spcAft>
              <a:buClr>
                <a:schemeClr val="dk1"/>
              </a:buClr>
              <a:buSzPts val="1200"/>
              <a:buFont typeface="Calibri"/>
              <a:buNone/>
            </a:pPr>
            <a:r>
              <a:rPr lang="en"/>
              <a:t>Effectiveness of checklists is partly from increased open communication </a:t>
            </a:r>
            <a:endParaRPr/>
          </a:p>
          <a:p>
            <a:pPr indent="0" lvl="0" marL="0" rtl="0" algn="l">
              <a:spcBef>
                <a:spcPts val="0"/>
              </a:spcBef>
              <a:spcAft>
                <a:spcPts val="0"/>
              </a:spcAft>
              <a:buClr>
                <a:schemeClr val="dk1"/>
              </a:buClr>
              <a:buSzPts val="1200"/>
              <a:buFont typeface="Calibri"/>
              <a:buNone/>
            </a:pPr>
            <a:r>
              <a:rPr lang="en"/>
              <a:t>Customize for your own use - story about British NHS and how they give anesthesia prior to entering the operating room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Developer collaboration</a:t>
            </a:r>
            <a:endParaRPr/>
          </a:p>
          <a:p>
            <a:pPr indent="0" lvl="0" marL="0" rtl="0" algn="l">
              <a:spcBef>
                <a:spcPts val="0"/>
              </a:spcBef>
              <a:spcAft>
                <a:spcPts val="0"/>
              </a:spcAft>
              <a:buClr>
                <a:schemeClr val="dk1"/>
              </a:buClr>
              <a:buSzPts val="1200"/>
              <a:buFont typeface="Calibri"/>
              <a:buNone/>
            </a:pPr>
            <a:r>
              <a:rPr lang="en"/>
              <a:t>Communication with developers is key. They are the main users of checklists and must feel both encouraged to use them and empowered to tweak them</a:t>
            </a:r>
            <a:endParaRPr/>
          </a:p>
          <a:p>
            <a:pPr indent="0" lvl="0" marL="0" rtl="0" algn="l">
              <a:spcBef>
                <a:spcPts val="0"/>
              </a:spcBef>
              <a:spcAft>
                <a:spcPts val="0"/>
              </a:spcAft>
              <a:buClr>
                <a:schemeClr val="dk1"/>
              </a:buClr>
              <a:buSzPts val="1200"/>
              <a:buFont typeface="Calibri"/>
              <a:buNone/>
            </a:pPr>
            <a:r>
              <a:rPr lang="en"/>
              <a:t>One of the major benefits with communication and collaboration is personalization and getting to know each other. People who don’t know one </a:t>
            </a:r>
            <a:r>
              <a:rPr lang="en"/>
              <a:t>another's</a:t>
            </a:r>
            <a:r>
              <a:rPr lang="en"/>
              <a:t> names don’t work well together. Even just an introduction of names and roles showed improvements in the results of surgical teams, including the increased likelihood of staff members to call out potential complications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Operations collaboration</a:t>
            </a:r>
            <a:endParaRPr/>
          </a:p>
          <a:p>
            <a:pPr indent="0" lvl="0" marL="0" rtl="0" algn="l">
              <a:spcBef>
                <a:spcPts val="0"/>
              </a:spcBef>
              <a:spcAft>
                <a:spcPts val="0"/>
              </a:spcAft>
              <a:buClr>
                <a:schemeClr val="dk1"/>
              </a:buClr>
              <a:buSzPts val="1200"/>
              <a:buFont typeface="Calibri"/>
              <a:buNone/>
            </a:pPr>
            <a:r>
              <a:rPr lang="en"/>
              <a:t>Having a checklist the includes operations can help with day to day operations as well as incident response.</a:t>
            </a:r>
            <a:endParaRPr/>
          </a:p>
          <a:p>
            <a:pPr indent="0" lvl="0" marL="0" rtl="0" algn="l">
              <a:spcBef>
                <a:spcPts val="0"/>
              </a:spcBef>
              <a:spcAft>
                <a:spcPts val="0"/>
              </a:spcAft>
              <a:buClr>
                <a:schemeClr val="dk1"/>
              </a:buClr>
              <a:buSzPts val="1200"/>
              <a:buFont typeface="Calibri"/>
              <a:buNone/>
            </a:pPr>
            <a:r>
              <a:rPr lang="en"/>
              <a:t>Checklists can also facilitate knowledge of people and roles across groups, leading to increased communication and improved incident responses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Security collaboration</a:t>
            </a:r>
            <a:endParaRPr/>
          </a:p>
          <a:p>
            <a:pPr indent="0" lvl="0" marL="0" rtl="0" algn="l">
              <a:spcBef>
                <a:spcPts val="0"/>
              </a:spcBef>
              <a:spcAft>
                <a:spcPts val="0"/>
              </a:spcAft>
              <a:buClr>
                <a:schemeClr val="dk1"/>
              </a:buClr>
              <a:buSzPts val="1200"/>
              <a:buFont typeface="Calibri"/>
              <a:buNone/>
            </a:pPr>
            <a:r>
              <a:rPr lang="en"/>
              <a:t>Collaborating with security provides personalization and putting faces to roles. Security can be seen as more than just someone who comes in at the last minute and says “no”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Management collaboration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Antipattern: length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Antipattern: complexity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Antipattern: applicability (relevance)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Measuring effectiveness</a:t>
            </a:r>
            <a:endParaRPr/>
          </a:p>
          <a:p>
            <a:pPr indent="0" lvl="0" marL="0" rtl="0" algn="l">
              <a:spcBef>
                <a:spcPts val="0"/>
              </a:spcBef>
              <a:spcAft>
                <a:spcPts val="0"/>
              </a:spcAft>
              <a:buClr>
                <a:schemeClr val="dk1"/>
              </a:buClr>
              <a:buSzPts val="1200"/>
              <a:buFont typeface="Calibri"/>
              <a:buNone/>
            </a:pPr>
            <a:r>
              <a:rPr lang="en"/>
              <a:t>How to measure security output? </a:t>
            </a:r>
            <a:endParaRPr/>
          </a:p>
          <a:p>
            <a:pPr indent="0" lvl="0" marL="0" rtl="0" algn="l">
              <a:spcBef>
                <a:spcPts val="0"/>
              </a:spcBef>
              <a:spcAft>
                <a:spcPts val="0"/>
              </a:spcAft>
              <a:buClr>
                <a:schemeClr val="dk1"/>
              </a:buClr>
              <a:buSzPts val="1200"/>
              <a:buFont typeface="Calibri"/>
              <a:buNone/>
            </a:pPr>
            <a:r>
              <a:rPr lang="en"/>
              <a:t>One proxy can be developer interaction and relationship with security</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Sample checklist items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Guidelines (interactive building session)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References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Definitions - what is a checklist. A set of simple, straightforward easy to assess criteria.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Opposite of a heavy process document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Do checklists work? Indicators of effectiveness - measurement of results shows actual improvement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Benefits - aviation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Benefits - medicine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WHO surgery checklist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Development</a:t>
            </a:r>
            <a:endParaRPr>
              <a:solidFill>
                <a:schemeClr val="dk1"/>
              </a:solidFill>
            </a:endParaRPr>
          </a:p>
          <a:p>
            <a:pPr indent="0" lvl="0" marL="0" rtl="0" algn="l">
              <a:lnSpc>
                <a:spcPct val="115000"/>
              </a:lnSpc>
              <a:spcBef>
                <a:spcPts val="0"/>
              </a:spcBef>
              <a:spcAft>
                <a:spcPts val="0"/>
              </a:spcAft>
              <a:buClr>
                <a:schemeClr val="dk1"/>
              </a:buClr>
              <a:buSzPts val="1200"/>
              <a:buFont typeface="Calibri"/>
              <a:buNone/>
            </a:pPr>
            <a:r>
              <a:rPr lang="en">
                <a:solidFill>
                  <a:schemeClr val="dk1"/>
                </a:solidFill>
              </a:rPr>
              <a:t>	Ground rules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Multiple checklists for different areas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Basic questions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Situational questions</a:t>
            </a:r>
            <a:endParaRPr>
              <a:solidFill>
                <a:schemeClr val="dk1"/>
              </a:solidFill>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2"/>
          <p:cNvSpPr txBox="1"/>
          <p:nvPr>
            <p:ph type="ctrTitle"/>
          </p:nvPr>
        </p:nvSpPr>
        <p:spPr>
          <a:xfrm>
            <a:off x="508957" y="3032672"/>
            <a:ext cx="6213895" cy="23876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b="1"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508957" y="5749551"/>
            <a:ext cx="9144000" cy="611966"/>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pic>
        <p:nvPicPr>
          <p:cNvPr id="68" name="Google Shape;68;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9" name="Google Shape;69;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1" name="Google Shape;71;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9283459" y="6356349"/>
            <a:ext cx="27590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dk2"/>
                </a:solidFill>
                <a:latin typeface="Arial"/>
                <a:ea typeface="Arial"/>
                <a:cs typeface="Arial"/>
                <a:sym typeface="Arial"/>
              </a:defRPr>
            </a:lvl1pPr>
            <a:lvl2pPr indent="0" lvl="1" marL="0" algn="r">
              <a:spcBef>
                <a:spcPts val="0"/>
              </a:spcBef>
              <a:buNone/>
              <a:defRPr b="1" sz="1200">
                <a:solidFill>
                  <a:schemeClr val="dk2"/>
                </a:solidFill>
                <a:latin typeface="Arial"/>
                <a:ea typeface="Arial"/>
                <a:cs typeface="Arial"/>
                <a:sym typeface="Arial"/>
              </a:defRPr>
            </a:lvl2pPr>
            <a:lvl3pPr indent="0" lvl="2" marL="0" algn="r">
              <a:spcBef>
                <a:spcPts val="0"/>
              </a:spcBef>
              <a:buNone/>
              <a:defRPr b="1" sz="1200">
                <a:solidFill>
                  <a:schemeClr val="dk2"/>
                </a:solidFill>
                <a:latin typeface="Arial"/>
                <a:ea typeface="Arial"/>
                <a:cs typeface="Arial"/>
                <a:sym typeface="Arial"/>
              </a:defRPr>
            </a:lvl3pPr>
            <a:lvl4pPr indent="0" lvl="3" marL="0" algn="r">
              <a:spcBef>
                <a:spcPts val="0"/>
              </a:spcBef>
              <a:buNone/>
              <a:defRPr b="1" sz="1200">
                <a:solidFill>
                  <a:schemeClr val="dk2"/>
                </a:solidFill>
                <a:latin typeface="Arial"/>
                <a:ea typeface="Arial"/>
                <a:cs typeface="Arial"/>
                <a:sym typeface="Arial"/>
              </a:defRPr>
            </a:lvl4pPr>
            <a:lvl5pPr indent="0" lvl="4" marL="0" algn="r">
              <a:spcBef>
                <a:spcPts val="0"/>
              </a:spcBef>
              <a:buNone/>
              <a:defRPr b="1" sz="1200">
                <a:solidFill>
                  <a:schemeClr val="dk2"/>
                </a:solidFill>
                <a:latin typeface="Arial"/>
                <a:ea typeface="Arial"/>
                <a:cs typeface="Arial"/>
                <a:sym typeface="Arial"/>
              </a:defRPr>
            </a:lvl5pPr>
            <a:lvl6pPr indent="0" lvl="5" marL="0" algn="r">
              <a:spcBef>
                <a:spcPts val="0"/>
              </a:spcBef>
              <a:buNone/>
              <a:defRPr b="1" sz="1200">
                <a:solidFill>
                  <a:schemeClr val="dk2"/>
                </a:solidFill>
                <a:latin typeface="Arial"/>
                <a:ea typeface="Arial"/>
                <a:cs typeface="Arial"/>
                <a:sym typeface="Arial"/>
              </a:defRPr>
            </a:lvl6pPr>
            <a:lvl7pPr indent="0" lvl="6" marL="0" algn="r">
              <a:spcBef>
                <a:spcPts val="0"/>
              </a:spcBef>
              <a:buNone/>
              <a:defRPr b="1" sz="1200">
                <a:solidFill>
                  <a:schemeClr val="dk2"/>
                </a:solidFill>
                <a:latin typeface="Arial"/>
                <a:ea typeface="Arial"/>
                <a:cs typeface="Arial"/>
                <a:sym typeface="Arial"/>
              </a:defRPr>
            </a:lvl7pPr>
            <a:lvl8pPr indent="0" lvl="7" marL="0" algn="r">
              <a:spcBef>
                <a:spcPts val="0"/>
              </a:spcBef>
              <a:buNone/>
              <a:defRPr b="1" sz="1200">
                <a:solidFill>
                  <a:schemeClr val="dk2"/>
                </a:solidFill>
                <a:latin typeface="Arial"/>
                <a:ea typeface="Arial"/>
                <a:cs typeface="Arial"/>
                <a:sym typeface="Arial"/>
              </a:defRPr>
            </a:lvl8pPr>
            <a:lvl9pPr indent="0" lvl="8" marL="0" algn="r">
              <a:spcBef>
                <a:spcPts val="0"/>
              </a:spcBef>
              <a:buNone/>
              <a:defRPr b="1"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 name="Google Shape;76;p12"/>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77" name="Google Shape;77;p1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chemeClr val="dk2"/>
              </a:buClr>
              <a:buSzPts val="1200"/>
              <a:buFont typeface="Calibri"/>
              <a:buNone/>
              <a:defRPr sz="1200">
                <a:solidFill>
                  <a:schemeClr val="dk2"/>
                </a:solidFill>
                <a:latin typeface="Calibri"/>
                <a:ea typeface="Calibri"/>
                <a:cs typeface="Calibri"/>
                <a:sym typeface="Calibri"/>
              </a:defRPr>
            </a:lvl1pPr>
            <a:lvl2pPr indent="0" lvl="1" marL="0" algn="r">
              <a:buClr>
                <a:schemeClr val="dk2"/>
              </a:buClr>
              <a:buSzPts val="1200"/>
              <a:buFont typeface="Calibri"/>
              <a:buNone/>
              <a:defRPr sz="1200">
                <a:solidFill>
                  <a:schemeClr val="dk2"/>
                </a:solidFill>
                <a:latin typeface="Calibri"/>
                <a:ea typeface="Calibri"/>
                <a:cs typeface="Calibri"/>
                <a:sym typeface="Calibri"/>
              </a:defRPr>
            </a:lvl2pPr>
            <a:lvl3pPr indent="0" lvl="2" marL="0" algn="r">
              <a:buClr>
                <a:schemeClr val="dk2"/>
              </a:buClr>
              <a:buSzPts val="1200"/>
              <a:buFont typeface="Calibri"/>
              <a:buNone/>
              <a:defRPr sz="1200">
                <a:solidFill>
                  <a:schemeClr val="dk2"/>
                </a:solidFill>
                <a:latin typeface="Calibri"/>
                <a:ea typeface="Calibri"/>
                <a:cs typeface="Calibri"/>
                <a:sym typeface="Calibri"/>
              </a:defRPr>
            </a:lvl3pPr>
            <a:lvl4pPr indent="0" lvl="3" marL="0" algn="r">
              <a:buClr>
                <a:schemeClr val="dk2"/>
              </a:buClr>
              <a:buSzPts val="1200"/>
              <a:buFont typeface="Calibri"/>
              <a:buNone/>
              <a:defRPr sz="1200">
                <a:solidFill>
                  <a:schemeClr val="dk2"/>
                </a:solidFill>
                <a:latin typeface="Calibri"/>
                <a:ea typeface="Calibri"/>
                <a:cs typeface="Calibri"/>
                <a:sym typeface="Calibri"/>
              </a:defRPr>
            </a:lvl4pPr>
            <a:lvl5pPr indent="0" lvl="4" marL="0" algn="r">
              <a:buClr>
                <a:schemeClr val="dk2"/>
              </a:buClr>
              <a:buSzPts val="1200"/>
              <a:buFont typeface="Calibri"/>
              <a:buNone/>
              <a:defRPr sz="1200">
                <a:solidFill>
                  <a:schemeClr val="dk2"/>
                </a:solidFill>
                <a:latin typeface="Calibri"/>
                <a:ea typeface="Calibri"/>
                <a:cs typeface="Calibri"/>
                <a:sym typeface="Calibri"/>
              </a:defRPr>
            </a:lvl5pPr>
            <a:lvl6pPr indent="0" lvl="5" marL="0" algn="r">
              <a:buClr>
                <a:schemeClr val="dk2"/>
              </a:buClr>
              <a:buSzPts val="1200"/>
              <a:buFont typeface="Calibri"/>
              <a:buNone/>
              <a:defRPr sz="1200">
                <a:solidFill>
                  <a:schemeClr val="dk2"/>
                </a:solidFill>
                <a:latin typeface="Calibri"/>
                <a:ea typeface="Calibri"/>
                <a:cs typeface="Calibri"/>
                <a:sym typeface="Calibri"/>
              </a:defRPr>
            </a:lvl6pPr>
            <a:lvl7pPr indent="0" lvl="6" marL="0" algn="r">
              <a:buClr>
                <a:schemeClr val="dk2"/>
              </a:buClr>
              <a:buSzPts val="1200"/>
              <a:buFont typeface="Calibri"/>
              <a:buNone/>
              <a:defRPr sz="1200">
                <a:solidFill>
                  <a:schemeClr val="dk2"/>
                </a:solidFill>
                <a:latin typeface="Calibri"/>
                <a:ea typeface="Calibri"/>
                <a:cs typeface="Calibri"/>
                <a:sym typeface="Calibri"/>
              </a:defRPr>
            </a:lvl7pPr>
            <a:lvl8pPr indent="0" lvl="7" marL="0" algn="r">
              <a:buClr>
                <a:schemeClr val="dk2"/>
              </a:buClr>
              <a:buSzPts val="1200"/>
              <a:buFont typeface="Calibri"/>
              <a:buNone/>
              <a:defRPr sz="1200">
                <a:solidFill>
                  <a:schemeClr val="dk2"/>
                </a:solidFill>
                <a:latin typeface="Calibri"/>
                <a:ea typeface="Calibri"/>
                <a:cs typeface="Calibri"/>
                <a:sym typeface="Calibri"/>
              </a:defRPr>
            </a:lvl8pPr>
            <a:lvl9pPr indent="0" lvl="8" marL="0" algn="r">
              <a:buClr>
                <a:schemeClr val="dk2"/>
              </a:buClr>
              <a:buSzPts val="1200"/>
              <a:buFont typeface="Calibri"/>
              <a:buNone/>
              <a:defRPr sz="12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9292086" y="6356349"/>
            <a:ext cx="27590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chemeClr val="dk2"/>
                </a:solidFill>
                <a:latin typeface="Arial"/>
                <a:ea typeface="Arial"/>
                <a:cs typeface="Arial"/>
                <a:sym typeface="Arial"/>
              </a:defRPr>
            </a:lvl1pPr>
            <a:lvl2pPr indent="0" lvl="1" marL="0" algn="r">
              <a:spcBef>
                <a:spcPts val="0"/>
              </a:spcBef>
              <a:buNone/>
              <a:defRPr b="1" i="0" sz="1200" u="none" cap="none" strike="noStrike">
                <a:solidFill>
                  <a:schemeClr val="dk2"/>
                </a:solidFill>
                <a:latin typeface="Arial"/>
                <a:ea typeface="Arial"/>
                <a:cs typeface="Arial"/>
                <a:sym typeface="Arial"/>
              </a:defRPr>
            </a:lvl2pPr>
            <a:lvl3pPr indent="0" lvl="2" marL="0" algn="r">
              <a:spcBef>
                <a:spcPts val="0"/>
              </a:spcBef>
              <a:buNone/>
              <a:defRPr b="1" i="0" sz="1200" u="none" cap="none" strike="noStrike">
                <a:solidFill>
                  <a:schemeClr val="dk2"/>
                </a:solidFill>
                <a:latin typeface="Arial"/>
                <a:ea typeface="Arial"/>
                <a:cs typeface="Arial"/>
                <a:sym typeface="Arial"/>
              </a:defRPr>
            </a:lvl3pPr>
            <a:lvl4pPr indent="0" lvl="3" marL="0" algn="r">
              <a:spcBef>
                <a:spcPts val="0"/>
              </a:spcBef>
              <a:buNone/>
              <a:defRPr b="1" i="0" sz="1200" u="none" cap="none" strike="noStrike">
                <a:solidFill>
                  <a:schemeClr val="dk2"/>
                </a:solidFill>
                <a:latin typeface="Arial"/>
                <a:ea typeface="Arial"/>
                <a:cs typeface="Arial"/>
                <a:sym typeface="Arial"/>
              </a:defRPr>
            </a:lvl4pPr>
            <a:lvl5pPr indent="0" lvl="4" marL="0" algn="r">
              <a:spcBef>
                <a:spcPts val="0"/>
              </a:spcBef>
              <a:buNone/>
              <a:defRPr b="1" i="0" sz="1200" u="none" cap="none" strike="noStrike">
                <a:solidFill>
                  <a:schemeClr val="dk2"/>
                </a:solidFill>
                <a:latin typeface="Arial"/>
                <a:ea typeface="Arial"/>
                <a:cs typeface="Arial"/>
                <a:sym typeface="Arial"/>
              </a:defRPr>
            </a:lvl5pPr>
            <a:lvl6pPr indent="0" lvl="5" marL="0" algn="r">
              <a:spcBef>
                <a:spcPts val="0"/>
              </a:spcBef>
              <a:buNone/>
              <a:defRPr b="1" i="0" sz="1200" u="none" cap="none" strike="noStrike">
                <a:solidFill>
                  <a:schemeClr val="dk2"/>
                </a:solidFill>
                <a:latin typeface="Arial"/>
                <a:ea typeface="Arial"/>
                <a:cs typeface="Arial"/>
                <a:sym typeface="Arial"/>
              </a:defRPr>
            </a:lvl6pPr>
            <a:lvl7pPr indent="0" lvl="6" marL="0" algn="r">
              <a:spcBef>
                <a:spcPts val="0"/>
              </a:spcBef>
              <a:buNone/>
              <a:defRPr b="1" i="0" sz="1200" u="none" cap="none" strike="noStrike">
                <a:solidFill>
                  <a:schemeClr val="dk2"/>
                </a:solidFill>
                <a:latin typeface="Arial"/>
                <a:ea typeface="Arial"/>
                <a:cs typeface="Arial"/>
                <a:sym typeface="Arial"/>
              </a:defRPr>
            </a:lvl7pPr>
            <a:lvl8pPr indent="0" lvl="7" marL="0" algn="r">
              <a:spcBef>
                <a:spcPts val="0"/>
              </a:spcBef>
              <a:buNone/>
              <a:defRPr b="1" i="0" sz="1200" u="none" cap="none" strike="noStrike">
                <a:solidFill>
                  <a:schemeClr val="dk2"/>
                </a:solidFill>
                <a:latin typeface="Arial"/>
                <a:ea typeface="Arial"/>
                <a:cs typeface="Arial"/>
                <a:sym typeface="Arial"/>
              </a:defRPr>
            </a:lvl8pPr>
            <a:lvl9pPr indent="0" lvl="8" marL="0" algn="r">
              <a:spcBef>
                <a:spcPts val="0"/>
              </a:spcBef>
              <a:buNone/>
              <a:defRPr b="1"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Image" type="obj">
  <p:cSld name="OBJECT">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4"/>
          <p:cNvSpPr txBox="1"/>
          <p:nvPr>
            <p:ph type="title"/>
          </p:nvPr>
        </p:nvSpPr>
        <p:spPr>
          <a:xfrm>
            <a:off x="276044" y="3075318"/>
            <a:ext cx="3312543" cy="193663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400"/>
              <a:buFont typeface="Arial"/>
              <a:buNone/>
              <a:defRPr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4038600" y="658333"/>
            <a:ext cx="7247626" cy="5075507"/>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1" type="ftr"/>
          </p:nvPr>
        </p:nvSpPr>
        <p:spPr>
          <a:xfrm>
            <a:off x="4038600" y="640000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7DBBFB"/>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9326592" y="6400006"/>
            <a:ext cx="270725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02466D"/>
                </a:solidFill>
                <a:latin typeface="Arial"/>
                <a:ea typeface="Arial"/>
                <a:cs typeface="Arial"/>
                <a:sym typeface="Arial"/>
              </a:defRPr>
            </a:lvl1pPr>
            <a:lvl2pPr indent="0" lvl="1" marL="0" algn="r">
              <a:spcBef>
                <a:spcPts val="0"/>
              </a:spcBef>
              <a:buNone/>
              <a:defRPr b="1" sz="1200">
                <a:solidFill>
                  <a:srgbClr val="02466D"/>
                </a:solidFill>
                <a:latin typeface="Arial"/>
                <a:ea typeface="Arial"/>
                <a:cs typeface="Arial"/>
                <a:sym typeface="Arial"/>
              </a:defRPr>
            </a:lvl2pPr>
            <a:lvl3pPr indent="0" lvl="2" marL="0" algn="r">
              <a:spcBef>
                <a:spcPts val="0"/>
              </a:spcBef>
              <a:buNone/>
              <a:defRPr b="1" sz="1200">
                <a:solidFill>
                  <a:srgbClr val="02466D"/>
                </a:solidFill>
                <a:latin typeface="Arial"/>
                <a:ea typeface="Arial"/>
                <a:cs typeface="Arial"/>
                <a:sym typeface="Arial"/>
              </a:defRPr>
            </a:lvl3pPr>
            <a:lvl4pPr indent="0" lvl="3" marL="0" algn="r">
              <a:spcBef>
                <a:spcPts val="0"/>
              </a:spcBef>
              <a:buNone/>
              <a:defRPr b="1" sz="1200">
                <a:solidFill>
                  <a:srgbClr val="02466D"/>
                </a:solidFill>
                <a:latin typeface="Arial"/>
                <a:ea typeface="Arial"/>
                <a:cs typeface="Arial"/>
                <a:sym typeface="Arial"/>
              </a:defRPr>
            </a:lvl4pPr>
            <a:lvl5pPr indent="0" lvl="4" marL="0" algn="r">
              <a:spcBef>
                <a:spcPts val="0"/>
              </a:spcBef>
              <a:buNone/>
              <a:defRPr b="1" sz="1200">
                <a:solidFill>
                  <a:srgbClr val="02466D"/>
                </a:solidFill>
                <a:latin typeface="Arial"/>
                <a:ea typeface="Arial"/>
                <a:cs typeface="Arial"/>
                <a:sym typeface="Arial"/>
              </a:defRPr>
            </a:lvl5pPr>
            <a:lvl6pPr indent="0" lvl="5" marL="0" algn="r">
              <a:spcBef>
                <a:spcPts val="0"/>
              </a:spcBef>
              <a:buNone/>
              <a:defRPr b="1" sz="1200">
                <a:solidFill>
                  <a:srgbClr val="02466D"/>
                </a:solidFill>
                <a:latin typeface="Arial"/>
                <a:ea typeface="Arial"/>
                <a:cs typeface="Arial"/>
                <a:sym typeface="Arial"/>
              </a:defRPr>
            </a:lvl6pPr>
            <a:lvl7pPr indent="0" lvl="6" marL="0" algn="r">
              <a:spcBef>
                <a:spcPts val="0"/>
              </a:spcBef>
              <a:buNone/>
              <a:defRPr b="1" sz="1200">
                <a:solidFill>
                  <a:srgbClr val="02466D"/>
                </a:solidFill>
                <a:latin typeface="Arial"/>
                <a:ea typeface="Arial"/>
                <a:cs typeface="Arial"/>
                <a:sym typeface="Arial"/>
              </a:defRPr>
            </a:lvl7pPr>
            <a:lvl8pPr indent="0" lvl="7" marL="0" algn="r">
              <a:spcBef>
                <a:spcPts val="0"/>
              </a:spcBef>
              <a:buNone/>
              <a:defRPr b="1" sz="1200">
                <a:solidFill>
                  <a:srgbClr val="02466D"/>
                </a:solidFill>
                <a:latin typeface="Arial"/>
                <a:ea typeface="Arial"/>
                <a:cs typeface="Arial"/>
                <a:sym typeface="Arial"/>
              </a:defRPr>
            </a:lvl8pPr>
            <a:lvl9pPr indent="0" lvl="8" marL="0" algn="r">
              <a:spcBef>
                <a:spcPts val="0"/>
              </a:spcBef>
              <a:buNone/>
              <a:defRPr b="1" sz="1200">
                <a:solidFill>
                  <a:srgbClr val="02466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2466D"/>
              </a:buClr>
              <a:buSzPts val="4400"/>
              <a:buFont typeface="Arial"/>
              <a:buNone/>
              <a:defRPr b="1">
                <a:solidFill>
                  <a:srgbClr val="02466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9266208" y="6356350"/>
            <a:ext cx="27848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dk2"/>
                </a:solidFill>
                <a:latin typeface="Arial"/>
                <a:ea typeface="Arial"/>
                <a:cs typeface="Arial"/>
                <a:sym typeface="Arial"/>
              </a:defRPr>
            </a:lvl1pPr>
            <a:lvl2pPr indent="0" lvl="1" marL="0" algn="r">
              <a:spcBef>
                <a:spcPts val="0"/>
              </a:spcBef>
              <a:buNone/>
              <a:defRPr b="1" sz="1200">
                <a:solidFill>
                  <a:schemeClr val="dk2"/>
                </a:solidFill>
                <a:latin typeface="Arial"/>
                <a:ea typeface="Arial"/>
                <a:cs typeface="Arial"/>
                <a:sym typeface="Arial"/>
              </a:defRPr>
            </a:lvl2pPr>
            <a:lvl3pPr indent="0" lvl="2" marL="0" algn="r">
              <a:spcBef>
                <a:spcPts val="0"/>
              </a:spcBef>
              <a:buNone/>
              <a:defRPr b="1" sz="1200">
                <a:solidFill>
                  <a:schemeClr val="dk2"/>
                </a:solidFill>
                <a:latin typeface="Arial"/>
                <a:ea typeface="Arial"/>
                <a:cs typeface="Arial"/>
                <a:sym typeface="Arial"/>
              </a:defRPr>
            </a:lvl3pPr>
            <a:lvl4pPr indent="0" lvl="3" marL="0" algn="r">
              <a:spcBef>
                <a:spcPts val="0"/>
              </a:spcBef>
              <a:buNone/>
              <a:defRPr b="1" sz="1200">
                <a:solidFill>
                  <a:schemeClr val="dk2"/>
                </a:solidFill>
                <a:latin typeface="Arial"/>
                <a:ea typeface="Arial"/>
                <a:cs typeface="Arial"/>
                <a:sym typeface="Arial"/>
              </a:defRPr>
            </a:lvl4pPr>
            <a:lvl5pPr indent="0" lvl="4" marL="0" algn="r">
              <a:spcBef>
                <a:spcPts val="0"/>
              </a:spcBef>
              <a:buNone/>
              <a:defRPr b="1" sz="1200">
                <a:solidFill>
                  <a:schemeClr val="dk2"/>
                </a:solidFill>
                <a:latin typeface="Arial"/>
                <a:ea typeface="Arial"/>
                <a:cs typeface="Arial"/>
                <a:sym typeface="Arial"/>
              </a:defRPr>
            </a:lvl5pPr>
            <a:lvl6pPr indent="0" lvl="5" marL="0" algn="r">
              <a:spcBef>
                <a:spcPts val="0"/>
              </a:spcBef>
              <a:buNone/>
              <a:defRPr b="1" sz="1200">
                <a:solidFill>
                  <a:schemeClr val="dk2"/>
                </a:solidFill>
                <a:latin typeface="Arial"/>
                <a:ea typeface="Arial"/>
                <a:cs typeface="Arial"/>
                <a:sym typeface="Arial"/>
              </a:defRPr>
            </a:lvl6pPr>
            <a:lvl7pPr indent="0" lvl="6" marL="0" algn="r">
              <a:spcBef>
                <a:spcPts val="0"/>
              </a:spcBef>
              <a:buNone/>
              <a:defRPr b="1" sz="1200">
                <a:solidFill>
                  <a:schemeClr val="dk2"/>
                </a:solidFill>
                <a:latin typeface="Arial"/>
                <a:ea typeface="Arial"/>
                <a:cs typeface="Arial"/>
                <a:sym typeface="Arial"/>
              </a:defRPr>
            </a:lvl7pPr>
            <a:lvl8pPr indent="0" lvl="7" marL="0" algn="r">
              <a:spcBef>
                <a:spcPts val="0"/>
              </a:spcBef>
              <a:buNone/>
              <a:defRPr b="1" sz="1200">
                <a:solidFill>
                  <a:schemeClr val="dk2"/>
                </a:solidFill>
                <a:latin typeface="Arial"/>
                <a:ea typeface="Arial"/>
                <a:cs typeface="Arial"/>
                <a:sym typeface="Arial"/>
              </a:defRPr>
            </a:lvl8pPr>
            <a:lvl9pPr indent="0" lvl="8" marL="0" algn="r">
              <a:spcBef>
                <a:spcPts val="0"/>
              </a:spcBef>
              <a:buNone/>
              <a:defRPr b="1"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no image">
  <p:cSld name="1_Title and Content_no image">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6" name="Google Shape;36;p6"/>
          <p:cNvSpPr txBox="1"/>
          <p:nvPr>
            <p:ph type="title"/>
          </p:nvPr>
        </p:nvSpPr>
        <p:spPr>
          <a:xfrm>
            <a:off x="1276709" y="323491"/>
            <a:ext cx="9178507"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2466D"/>
              </a:buClr>
              <a:buSzPts val="4400"/>
              <a:buFont typeface="Arial"/>
              <a:buNone/>
              <a:defRPr b="1">
                <a:solidFill>
                  <a:srgbClr val="02466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1260894" y="1689625"/>
            <a:ext cx="8374811" cy="4236722"/>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1" type="ftr"/>
          </p:nvPr>
        </p:nvSpPr>
        <p:spPr>
          <a:xfrm>
            <a:off x="4038600" y="6400006"/>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a:solidFill>
                  <a:srgbClr val="7DBBFB"/>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9326592" y="6400006"/>
            <a:ext cx="27158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02466D"/>
                </a:solidFill>
                <a:latin typeface="Arial"/>
                <a:ea typeface="Arial"/>
                <a:cs typeface="Arial"/>
                <a:sym typeface="Arial"/>
              </a:defRPr>
            </a:lvl1pPr>
            <a:lvl2pPr indent="0" lvl="1" marL="0" algn="r">
              <a:spcBef>
                <a:spcPts val="0"/>
              </a:spcBef>
              <a:buNone/>
              <a:defRPr b="1" sz="1200">
                <a:solidFill>
                  <a:srgbClr val="02466D"/>
                </a:solidFill>
                <a:latin typeface="Arial"/>
                <a:ea typeface="Arial"/>
                <a:cs typeface="Arial"/>
                <a:sym typeface="Arial"/>
              </a:defRPr>
            </a:lvl2pPr>
            <a:lvl3pPr indent="0" lvl="2" marL="0" algn="r">
              <a:spcBef>
                <a:spcPts val="0"/>
              </a:spcBef>
              <a:buNone/>
              <a:defRPr b="1" sz="1200">
                <a:solidFill>
                  <a:srgbClr val="02466D"/>
                </a:solidFill>
                <a:latin typeface="Arial"/>
                <a:ea typeface="Arial"/>
                <a:cs typeface="Arial"/>
                <a:sym typeface="Arial"/>
              </a:defRPr>
            </a:lvl3pPr>
            <a:lvl4pPr indent="0" lvl="3" marL="0" algn="r">
              <a:spcBef>
                <a:spcPts val="0"/>
              </a:spcBef>
              <a:buNone/>
              <a:defRPr b="1" sz="1200">
                <a:solidFill>
                  <a:srgbClr val="02466D"/>
                </a:solidFill>
                <a:latin typeface="Arial"/>
                <a:ea typeface="Arial"/>
                <a:cs typeface="Arial"/>
                <a:sym typeface="Arial"/>
              </a:defRPr>
            </a:lvl4pPr>
            <a:lvl5pPr indent="0" lvl="4" marL="0" algn="r">
              <a:spcBef>
                <a:spcPts val="0"/>
              </a:spcBef>
              <a:buNone/>
              <a:defRPr b="1" sz="1200">
                <a:solidFill>
                  <a:srgbClr val="02466D"/>
                </a:solidFill>
                <a:latin typeface="Arial"/>
                <a:ea typeface="Arial"/>
                <a:cs typeface="Arial"/>
                <a:sym typeface="Arial"/>
              </a:defRPr>
            </a:lvl5pPr>
            <a:lvl6pPr indent="0" lvl="5" marL="0" algn="r">
              <a:spcBef>
                <a:spcPts val="0"/>
              </a:spcBef>
              <a:buNone/>
              <a:defRPr b="1" sz="1200">
                <a:solidFill>
                  <a:srgbClr val="02466D"/>
                </a:solidFill>
                <a:latin typeface="Arial"/>
                <a:ea typeface="Arial"/>
                <a:cs typeface="Arial"/>
                <a:sym typeface="Arial"/>
              </a:defRPr>
            </a:lvl6pPr>
            <a:lvl7pPr indent="0" lvl="6" marL="0" algn="r">
              <a:spcBef>
                <a:spcPts val="0"/>
              </a:spcBef>
              <a:buNone/>
              <a:defRPr b="1" sz="1200">
                <a:solidFill>
                  <a:srgbClr val="02466D"/>
                </a:solidFill>
                <a:latin typeface="Arial"/>
                <a:ea typeface="Arial"/>
                <a:cs typeface="Arial"/>
                <a:sym typeface="Arial"/>
              </a:defRPr>
            </a:lvl7pPr>
            <a:lvl8pPr indent="0" lvl="7" marL="0" algn="r">
              <a:spcBef>
                <a:spcPts val="0"/>
              </a:spcBef>
              <a:buNone/>
              <a:defRPr b="1" sz="1200">
                <a:solidFill>
                  <a:srgbClr val="02466D"/>
                </a:solidFill>
                <a:latin typeface="Arial"/>
                <a:ea typeface="Arial"/>
                <a:cs typeface="Arial"/>
                <a:sym typeface="Arial"/>
              </a:defRPr>
            </a:lvl8pPr>
            <a:lvl9pPr indent="0" lvl="8" marL="0" algn="r">
              <a:spcBef>
                <a:spcPts val="0"/>
              </a:spcBef>
              <a:buNone/>
              <a:defRPr b="1" sz="1200">
                <a:solidFill>
                  <a:srgbClr val="02466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type="secHead">
  <p:cSld name="SECTION_HEADER">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2" name="Google Shape;42;p7"/>
          <p:cNvSpPr txBox="1"/>
          <p:nvPr>
            <p:ph type="title"/>
          </p:nvPr>
        </p:nvSpPr>
        <p:spPr>
          <a:xfrm>
            <a:off x="831850" y="1709738"/>
            <a:ext cx="626769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b="1"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sz="24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2466D"/>
              </a:buClr>
              <a:buSzPts val="4400"/>
              <a:buFont typeface="Arial"/>
              <a:buNone/>
              <a:defRPr b="1">
                <a:solidFill>
                  <a:srgbClr val="02466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2" type="sldNum"/>
          </p:nvPr>
        </p:nvSpPr>
        <p:spPr>
          <a:xfrm>
            <a:off x="9300714" y="6356350"/>
            <a:ext cx="27503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dk2"/>
                </a:solidFill>
                <a:latin typeface="Arial"/>
                <a:ea typeface="Arial"/>
                <a:cs typeface="Arial"/>
                <a:sym typeface="Arial"/>
              </a:defRPr>
            </a:lvl1pPr>
            <a:lvl2pPr indent="0" lvl="1" marL="0" algn="r">
              <a:spcBef>
                <a:spcPts val="0"/>
              </a:spcBef>
              <a:buNone/>
              <a:defRPr b="1" sz="1200">
                <a:solidFill>
                  <a:schemeClr val="dk2"/>
                </a:solidFill>
                <a:latin typeface="Arial"/>
                <a:ea typeface="Arial"/>
                <a:cs typeface="Arial"/>
                <a:sym typeface="Arial"/>
              </a:defRPr>
            </a:lvl2pPr>
            <a:lvl3pPr indent="0" lvl="2" marL="0" algn="r">
              <a:spcBef>
                <a:spcPts val="0"/>
              </a:spcBef>
              <a:buNone/>
              <a:defRPr b="1" sz="1200">
                <a:solidFill>
                  <a:schemeClr val="dk2"/>
                </a:solidFill>
                <a:latin typeface="Arial"/>
                <a:ea typeface="Arial"/>
                <a:cs typeface="Arial"/>
                <a:sym typeface="Arial"/>
              </a:defRPr>
            </a:lvl3pPr>
            <a:lvl4pPr indent="0" lvl="3" marL="0" algn="r">
              <a:spcBef>
                <a:spcPts val="0"/>
              </a:spcBef>
              <a:buNone/>
              <a:defRPr b="1" sz="1200">
                <a:solidFill>
                  <a:schemeClr val="dk2"/>
                </a:solidFill>
                <a:latin typeface="Arial"/>
                <a:ea typeface="Arial"/>
                <a:cs typeface="Arial"/>
                <a:sym typeface="Arial"/>
              </a:defRPr>
            </a:lvl4pPr>
            <a:lvl5pPr indent="0" lvl="4" marL="0" algn="r">
              <a:spcBef>
                <a:spcPts val="0"/>
              </a:spcBef>
              <a:buNone/>
              <a:defRPr b="1" sz="1200">
                <a:solidFill>
                  <a:schemeClr val="dk2"/>
                </a:solidFill>
                <a:latin typeface="Arial"/>
                <a:ea typeface="Arial"/>
                <a:cs typeface="Arial"/>
                <a:sym typeface="Arial"/>
              </a:defRPr>
            </a:lvl5pPr>
            <a:lvl6pPr indent="0" lvl="5" marL="0" algn="r">
              <a:spcBef>
                <a:spcPts val="0"/>
              </a:spcBef>
              <a:buNone/>
              <a:defRPr b="1" sz="1200">
                <a:solidFill>
                  <a:schemeClr val="dk2"/>
                </a:solidFill>
                <a:latin typeface="Arial"/>
                <a:ea typeface="Arial"/>
                <a:cs typeface="Arial"/>
                <a:sym typeface="Arial"/>
              </a:defRPr>
            </a:lvl6pPr>
            <a:lvl7pPr indent="0" lvl="6" marL="0" algn="r">
              <a:spcBef>
                <a:spcPts val="0"/>
              </a:spcBef>
              <a:buNone/>
              <a:defRPr b="1" sz="1200">
                <a:solidFill>
                  <a:schemeClr val="dk2"/>
                </a:solidFill>
                <a:latin typeface="Arial"/>
                <a:ea typeface="Arial"/>
                <a:cs typeface="Arial"/>
                <a:sym typeface="Arial"/>
              </a:defRPr>
            </a:lvl7pPr>
            <a:lvl8pPr indent="0" lvl="7" marL="0" algn="r">
              <a:spcBef>
                <a:spcPts val="0"/>
              </a:spcBef>
              <a:buNone/>
              <a:defRPr b="1" sz="1200">
                <a:solidFill>
                  <a:schemeClr val="dk2"/>
                </a:solidFill>
                <a:latin typeface="Arial"/>
                <a:ea typeface="Arial"/>
                <a:cs typeface="Arial"/>
                <a:sym typeface="Arial"/>
              </a:defRPr>
            </a:lvl8pPr>
            <a:lvl9pPr indent="0" lvl="8" marL="0" algn="r">
              <a:spcBef>
                <a:spcPts val="0"/>
              </a:spcBef>
              <a:buNone/>
              <a:defRPr b="1"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3" name="Google Shape;53;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2466D"/>
              </a:buClr>
              <a:buSzPts val="4400"/>
              <a:buFont typeface="Arial"/>
              <a:buNone/>
              <a:defRPr b="1">
                <a:solidFill>
                  <a:srgbClr val="02466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9309339" y="6356349"/>
            <a:ext cx="274176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dk2"/>
                </a:solidFill>
                <a:latin typeface="Arial"/>
                <a:ea typeface="Arial"/>
                <a:cs typeface="Arial"/>
                <a:sym typeface="Arial"/>
              </a:defRPr>
            </a:lvl1pPr>
            <a:lvl2pPr indent="0" lvl="1" marL="0" algn="r">
              <a:spcBef>
                <a:spcPts val="0"/>
              </a:spcBef>
              <a:buNone/>
              <a:defRPr b="1" sz="1200">
                <a:solidFill>
                  <a:schemeClr val="dk2"/>
                </a:solidFill>
                <a:latin typeface="Arial"/>
                <a:ea typeface="Arial"/>
                <a:cs typeface="Arial"/>
                <a:sym typeface="Arial"/>
              </a:defRPr>
            </a:lvl2pPr>
            <a:lvl3pPr indent="0" lvl="2" marL="0" algn="r">
              <a:spcBef>
                <a:spcPts val="0"/>
              </a:spcBef>
              <a:buNone/>
              <a:defRPr b="1" sz="1200">
                <a:solidFill>
                  <a:schemeClr val="dk2"/>
                </a:solidFill>
                <a:latin typeface="Arial"/>
                <a:ea typeface="Arial"/>
                <a:cs typeface="Arial"/>
                <a:sym typeface="Arial"/>
              </a:defRPr>
            </a:lvl3pPr>
            <a:lvl4pPr indent="0" lvl="3" marL="0" algn="r">
              <a:spcBef>
                <a:spcPts val="0"/>
              </a:spcBef>
              <a:buNone/>
              <a:defRPr b="1" sz="1200">
                <a:solidFill>
                  <a:schemeClr val="dk2"/>
                </a:solidFill>
                <a:latin typeface="Arial"/>
                <a:ea typeface="Arial"/>
                <a:cs typeface="Arial"/>
                <a:sym typeface="Arial"/>
              </a:defRPr>
            </a:lvl4pPr>
            <a:lvl5pPr indent="0" lvl="4" marL="0" algn="r">
              <a:spcBef>
                <a:spcPts val="0"/>
              </a:spcBef>
              <a:buNone/>
              <a:defRPr b="1" sz="1200">
                <a:solidFill>
                  <a:schemeClr val="dk2"/>
                </a:solidFill>
                <a:latin typeface="Arial"/>
                <a:ea typeface="Arial"/>
                <a:cs typeface="Arial"/>
                <a:sym typeface="Arial"/>
              </a:defRPr>
            </a:lvl5pPr>
            <a:lvl6pPr indent="0" lvl="5" marL="0" algn="r">
              <a:spcBef>
                <a:spcPts val="0"/>
              </a:spcBef>
              <a:buNone/>
              <a:defRPr b="1" sz="1200">
                <a:solidFill>
                  <a:schemeClr val="dk2"/>
                </a:solidFill>
                <a:latin typeface="Arial"/>
                <a:ea typeface="Arial"/>
                <a:cs typeface="Arial"/>
                <a:sym typeface="Arial"/>
              </a:defRPr>
            </a:lvl6pPr>
            <a:lvl7pPr indent="0" lvl="6" marL="0" algn="r">
              <a:spcBef>
                <a:spcPts val="0"/>
              </a:spcBef>
              <a:buNone/>
              <a:defRPr b="1" sz="1200">
                <a:solidFill>
                  <a:schemeClr val="dk2"/>
                </a:solidFill>
                <a:latin typeface="Arial"/>
                <a:ea typeface="Arial"/>
                <a:cs typeface="Arial"/>
                <a:sym typeface="Arial"/>
              </a:defRPr>
            </a:lvl7pPr>
            <a:lvl8pPr indent="0" lvl="7" marL="0" algn="r">
              <a:spcBef>
                <a:spcPts val="0"/>
              </a:spcBef>
              <a:buNone/>
              <a:defRPr b="1" sz="1200">
                <a:solidFill>
                  <a:schemeClr val="dk2"/>
                </a:solidFill>
                <a:latin typeface="Arial"/>
                <a:ea typeface="Arial"/>
                <a:cs typeface="Arial"/>
                <a:sym typeface="Arial"/>
              </a:defRPr>
            </a:lvl8pPr>
            <a:lvl9pPr indent="0" lvl="8" marL="0" algn="r">
              <a:spcBef>
                <a:spcPts val="0"/>
              </a:spcBef>
              <a:buNone/>
              <a:defRPr b="1"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id="61" name="Google Shape;61;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atin typeface="Arial"/>
                <a:ea typeface="Arial"/>
                <a:cs typeface="Arial"/>
                <a:sym typeface="Arial"/>
              </a:defRPr>
            </a:lvl1pPr>
            <a:lvl2pPr indent="-406400" lvl="1" marL="914400" algn="l">
              <a:lnSpc>
                <a:spcPct val="90000"/>
              </a:lnSpc>
              <a:spcBef>
                <a:spcPts val="500"/>
              </a:spcBef>
              <a:spcAft>
                <a:spcPts val="0"/>
              </a:spcAft>
              <a:buClr>
                <a:schemeClr val="dk1"/>
              </a:buClr>
              <a:buSzPts val="2800"/>
              <a:buChar char="•"/>
              <a:defRPr sz="2800">
                <a:latin typeface="Arial"/>
                <a:ea typeface="Arial"/>
                <a:cs typeface="Arial"/>
                <a:sym typeface="Arial"/>
              </a:defRPr>
            </a:lvl2pPr>
            <a:lvl3pPr indent="-381000" lvl="2" marL="1371600" algn="l">
              <a:lnSpc>
                <a:spcPct val="90000"/>
              </a:lnSpc>
              <a:spcBef>
                <a:spcPts val="500"/>
              </a:spcBef>
              <a:spcAft>
                <a:spcPts val="0"/>
              </a:spcAft>
              <a:buClr>
                <a:schemeClr val="dk1"/>
              </a:buClr>
              <a:buSzPts val="2400"/>
              <a:buChar char="•"/>
              <a:defRPr sz="24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sz="2000">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9309339" y="635503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dk2"/>
                </a:solidFill>
                <a:latin typeface="Arial"/>
                <a:ea typeface="Arial"/>
                <a:cs typeface="Arial"/>
                <a:sym typeface="Arial"/>
              </a:defRPr>
            </a:lvl1pPr>
            <a:lvl2pPr indent="0" lvl="1" marL="0" algn="r">
              <a:spcBef>
                <a:spcPts val="0"/>
              </a:spcBef>
              <a:buNone/>
              <a:defRPr b="1" sz="1200">
                <a:solidFill>
                  <a:schemeClr val="dk2"/>
                </a:solidFill>
                <a:latin typeface="Arial"/>
                <a:ea typeface="Arial"/>
                <a:cs typeface="Arial"/>
                <a:sym typeface="Arial"/>
              </a:defRPr>
            </a:lvl2pPr>
            <a:lvl3pPr indent="0" lvl="2" marL="0" algn="r">
              <a:spcBef>
                <a:spcPts val="0"/>
              </a:spcBef>
              <a:buNone/>
              <a:defRPr b="1" sz="1200">
                <a:solidFill>
                  <a:schemeClr val="dk2"/>
                </a:solidFill>
                <a:latin typeface="Arial"/>
                <a:ea typeface="Arial"/>
                <a:cs typeface="Arial"/>
                <a:sym typeface="Arial"/>
              </a:defRPr>
            </a:lvl3pPr>
            <a:lvl4pPr indent="0" lvl="3" marL="0" algn="r">
              <a:spcBef>
                <a:spcPts val="0"/>
              </a:spcBef>
              <a:buNone/>
              <a:defRPr b="1" sz="1200">
                <a:solidFill>
                  <a:schemeClr val="dk2"/>
                </a:solidFill>
                <a:latin typeface="Arial"/>
                <a:ea typeface="Arial"/>
                <a:cs typeface="Arial"/>
                <a:sym typeface="Arial"/>
              </a:defRPr>
            </a:lvl4pPr>
            <a:lvl5pPr indent="0" lvl="4" marL="0" algn="r">
              <a:spcBef>
                <a:spcPts val="0"/>
              </a:spcBef>
              <a:buNone/>
              <a:defRPr b="1" sz="1200">
                <a:solidFill>
                  <a:schemeClr val="dk2"/>
                </a:solidFill>
                <a:latin typeface="Arial"/>
                <a:ea typeface="Arial"/>
                <a:cs typeface="Arial"/>
                <a:sym typeface="Arial"/>
              </a:defRPr>
            </a:lvl5pPr>
            <a:lvl6pPr indent="0" lvl="5" marL="0" algn="r">
              <a:spcBef>
                <a:spcPts val="0"/>
              </a:spcBef>
              <a:buNone/>
              <a:defRPr b="1" sz="1200">
                <a:solidFill>
                  <a:schemeClr val="dk2"/>
                </a:solidFill>
                <a:latin typeface="Arial"/>
                <a:ea typeface="Arial"/>
                <a:cs typeface="Arial"/>
                <a:sym typeface="Arial"/>
              </a:defRPr>
            </a:lvl6pPr>
            <a:lvl7pPr indent="0" lvl="6" marL="0" algn="r">
              <a:spcBef>
                <a:spcPts val="0"/>
              </a:spcBef>
              <a:buNone/>
              <a:defRPr b="1" sz="1200">
                <a:solidFill>
                  <a:schemeClr val="dk2"/>
                </a:solidFill>
                <a:latin typeface="Arial"/>
                <a:ea typeface="Arial"/>
                <a:cs typeface="Arial"/>
                <a:sym typeface="Arial"/>
              </a:defRPr>
            </a:lvl7pPr>
            <a:lvl8pPr indent="0" lvl="7" marL="0" algn="r">
              <a:spcBef>
                <a:spcPts val="0"/>
              </a:spcBef>
              <a:buNone/>
              <a:defRPr b="1" sz="1200">
                <a:solidFill>
                  <a:schemeClr val="dk2"/>
                </a:solidFill>
                <a:latin typeface="Arial"/>
                <a:ea typeface="Arial"/>
                <a:cs typeface="Arial"/>
                <a:sym typeface="Arial"/>
              </a:defRPr>
            </a:lvl8pPr>
            <a:lvl9pPr indent="0" lvl="8" marL="0" algn="r">
              <a:spcBef>
                <a:spcPts val="0"/>
              </a:spcBef>
              <a:buNone/>
              <a:defRPr b="1"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Calibri"/>
                <a:ea typeface="Calibri"/>
                <a:cs typeface="Calibri"/>
                <a:sym typeface="Calibri"/>
              </a:defRPr>
            </a:lvl1pPr>
            <a:lvl2pPr indent="0" lvl="1" marL="0" marR="0" rtl="0" algn="r">
              <a:spcBef>
                <a:spcPts val="0"/>
              </a:spcBef>
              <a:buNone/>
              <a:defRPr b="0" i="0" sz="1200" u="none" cap="none" strike="noStrike">
                <a:solidFill>
                  <a:schemeClr val="dk2"/>
                </a:solidFill>
                <a:latin typeface="Calibri"/>
                <a:ea typeface="Calibri"/>
                <a:cs typeface="Calibri"/>
                <a:sym typeface="Calibri"/>
              </a:defRPr>
            </a:lvl2pPr>
            <a:lvl3pPr indent="0" lvl="2" marL="0" marR="0" rtl="0" algn="r">
              <a:spcBef>
                <a:spcPts val="0"/>
              </a:spcBef>
              <a:buNone/>
              <a:defRPr b="0" i="0" sz="1200" u="none" cap="none" strike="noStrike">
                <a:solidFill>
                  <a:schemeClr val="dk2"/>
                </a:solidFill>
                <a:latin typeface="Calibri"/>
                <a:ea typeface="Calibri"/>
                <a:cs typeface="Calibri"/>
                <a:sym typeface="Calibri"/>
              </a:defRPr>
            </a:lvl3pPr>
            <a:lvl4pPr indent="0" lvl="3" marL="0" marR="0" rtl="0" algn="r">
              <a:spcBef>
                <a:spcPts val="0"/>
              </a:spcBef>
              <a:buNone/>
              <a:defRPr b="0" i="0" sz="1200" u="none" cap="none" strike="noStrike">
                <a:solidFill>
                  <a:schemeClr val="dk2"/>
                </a:solidFill>
                <a:latin typeface="Calibri"/>
                <a:ea typeface="Calibri"/>
                <a:cs typeface="Calibri"/>
                <a:sym typeface="Calibri"/>
              </a:defRPr>
            </a:lvl4pPr>
            <a:lvl5pPr indent="0" lvl="4" marL="0" marR="0" rtl="0" algn="r">
              <a:spcBef>
                <a:spcPts val="0"/>
              </a:spcBef>
              <a:buNone/>
              <a:defRPr b="0" i="0" sz="1200" u="none" cap="none" strike="noStrike">
                <a:solidFill>
                  <a:schemeClr val="dk2"/>
                </a:solidFill>
                <a:latin typeface="Calibri"/>
                <a:ea typeface="Calibri"/>
                <a:cs typeface="Calibri"/>
                <a:sym typeface="Calibri"/>
              </a:defRPr>
            </a:lvl5pPr>
            <a:lvl6pPr indent="0" lvl="5" marL="0" marR="0" rtl="0" algn="r">
              <a:spcBef>
                <a:spcPts val="0"/>
              </a:spcBef>
              <a:buNone/>
              <a:defRPr b="0" i="0" sz="1200" u="none" cap="none" strike="noStrike">
                <a:solidFill>
                  <a:schemeClr val="dk2"/>
                </a:solidFill>
                <a:latin typeface="Calibri"/>
                <a:ea typeface="Calibri"/>
                <a:cs typeface="Calibri"/>
                <a:sym typeface="Calibri"/>
              </a:defRPr>
            </a:lvl6pPr>
            <a:lvl7pPr indent="0" lvl="6" marL="0" marR="0" rtl="0" algn="r">
              <a:spcBef>
                <a:spcPts val="0"/>
              </a:spcBef>
              <a:buNone/>
              <a:defRPr b="0" i="0" sz="1200" u="none" cap="none" strike="noStrike">
                <a:solidFill>
                  <a:schemeClr val="dk2"/>
                </a:solidFill>
                <a:latin typeface="Calibri"/>
                <a:ea typeface="Calibri"/>
                <a:cs typeface="Calibri"/>
                <a:sym typeface="Calibri"/>
              </a:defRPr>
            </a:lvl7pPr>
            <a:lvl8pPr indent="0" lvl="7" marL="0" marR="0" rtl="0" algn="r">
              <a:spcBef>
                <a:spcPts val="0"/>
              </a:spcBef>
              <a:buNone/>
              <a:defRPr b="0" i="0" sz="1200" u="none" cap="none" strike="noStrike">
                <a:solidFill>
                  <a:schemeClr val="dk2"/>
                </a:solidFill>
                <a:latin typeface="Calibri"/>
                <a:ea typeface="Calibri"/>
                <a:cs typeface="Calibri"/>
                <a:sym typeface="Calibri"/>
              </a:defRPr>
            </a:lvl8pPr>
            <a:lvl9pPr indent="0" lvl="8" marL="0" marR="0" rtl="0" algn="r">
              <a:spcBef>
                <a:spcPts val="0"/>
              </a:spcBef>
              <a:buNone/>
              <a:defRPr b="0" i="0" sz="12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hyperlink" Target="https://www.flickr.com/photos/81434653@N00/459748820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ti.arc.nasa.gov/m/profile/adegani/Cockpit%20Checklists.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hyperlink" Target="https://www.flickr.com/photos/30490214@N03/3778118025" TargetMode="External"/><Relationship Id="rId10" Type="http://schemas.openxmlformats.org/officeDocument/2006/relationships/hyperlink" Target="https://www.flickr.com/photos/34534185@N00/6052621788" TargetMode="External"/><Relationship Id="rId9"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hyperlink" Target="https://www.flickr.com/photos/58611670@N04/12034754536" TargetMode="External"/><Relationship Id="rId7" Type="http://schemas.openxmlformats.org/officeDocument/2006/relationships/image" Target="../media/image19.jpg"/><Relationship Id="rId8" Type="http://schemas.openxmlformats.org/officeDocument/2006/relationships/hyperlink" Target="https://www.flickr.com/photos/33104187@N04/2866983629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hyperlink" Target="https://www.flickr.com/photos/33104187@N04/1940578344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hyperlink" Target="https://www.flickr.com/photos/33104187@N04/929453870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ti.arc.nasa.gov/m/profile/adegani/Cockpit%20Checklists.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hyperlink" Target="https://www.flickr.com/photos/9461373@N05/547223234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hyperlink" Target="https://www.flickr.com/photos/37996646802@N01/3347165168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hyperlink" Target="https://www.flickr.com/photos/77846644@N00/11286920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i.arc.nasa.gov/m/profile/adegani/Cockpit%20Checklists.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hyperlink" Target="https://www.flickr.com/photos/37914686@N00/292881874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hyperlink" Target="https://www.flickr.com/photos/84987970@N00/873651923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hyperlink" Target="https://www.flickr.com/photos/51339554@N08/958580291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hyperlink" Target="https://www.flickr.com/photos/26747023@N00/3460736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atulgawande.com/book/the-checklist-manifesto/" TargetMode="External"/><Relationship Id="rId4" Type="http://schemas.openxmlformats.org/officeDocument/2006/relationships/hyperlink" Target="https://www.npr.org/2018/08/27/642310810/you-2-0-check-yourself" TargetMode="External"/><Relationship Id="rId5" Type="http://schemas.openxmlformats.org/officeDocument/2006/relationships/hyperlink" Target="https://go.nasa.gov/32LGFrO" TargetMode="External"/><Relationship Id="rId6" Type="http://schemas.openxmlformats.org/officeDocument/2006/relationships/hyperlink" Target="https://bit.ly/HumanFactorsChecklists" TargetMode="External"/><Relationship Id="rId7" Type="http://schemas.openxmlformats.org/officeDocument/2006/relationships/hyperlink" Target="https://bit.ly/SurgicalSafetyStudy" TargetMode="External"/><Relationship Id="rId8" Type="http://schemas.openxmlformats.org/officeDocument/2006/relationships/hyperlink" Target="https://www.who.int/patientsafety/safesurgery/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hyperlink" Target="https://www.flickr.com/photos/89306448@N00/5331464979" TargetMode="External"/><Relationship Id="rId5" Type="http://schemas.openxmlformats.org/officeDocument/2006/relationships/image" Target="../media/image4.jpg"/><Relationship Id="rId6" Type="http://schemas.openxmlformats.org/officeDocument/2006/relationships/hyperlink" Target="https://www.flickr.com/photos/30963564@N00/8443668738" TargetMode="External"/><Relationship Id="rId7" Type="http://schemas.openxmlformats.org/officeDocument/2006/relationships/image" Target="../media/image14.jpg"/><Relationship Id="rId8" Type="http://schemas.openxmlformats.org/officeDocument/2006/relationships/hyperlink" Target="https://www.flickr.com/photos/65097875@N07/738168546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hyperlink" Target="https://www.flickr.com/photos/45394900@N00/281239598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blog.safetyculture.com/checklist-best-practices/lessons-we-can-learn-from-aviation-checklists" TargetMode="External"/><Relationship Id="rId5" Type="http://schemas.openxmlformats.org/officeDocument/2006/relationships/hyperlink" Target="https://www.transtats.bts.gov/TRAFFIC/" TargetMode="External"/><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nejm.org/doi/full/10.1056/NEJMsa0810119" TargetMode="External"/><Relationship Id="rId4" Type="http://schemas.openxmlformats.org/officeDocument/2006/relationships/hyperlink" Target="http://www.nejm.org/doi/full/10.1056/NEJMsa081011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hyperlink" Target="https://apps.who.int/iris/bitstream/handle/10665/44186/9789241598590_eng_Checklist.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hyperlink" Target="https://www.flickr.com/photos/21597369@N06/209157707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508957" y="3032672"/>
            <a:ext cx="6213895" cy="2387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959"/>
              <a:buFont typeface="Arial"/>
              <a:buNone/>
            </a:pPr>
            <a:r>
              <a:rPr lang="en" sz="3959"/>
              <a:t>Pilots, Surgeons and Developers</a:t>
            </a:r>
            <a:br>
              <a:rPr lang="en" sz="3600"/>
            </a:br>
            <a:br>
              <a:rPr lang="en" sz="3240"/>
            </a:br>
            <a:r>
              <a:rPr b="0" lang="en" sz="2790"/>
              <a:t>Improving Application Security With Checklists</a:t>
            </a:r>
            <a:br>
              <a:rPr lang="en" sz="3240"/>
            </a:br>
            <a:endParaRPr sz="3240"/>
          </a:p>
        </p:txBody>
      </p:sp>
      <p:sp>
        <p:nvSpPr>
          <p:cNvPr id="83" name="Google Shape;83;p13"/>
          <p:cNvSpPr txBox="1"/>
          <p:nvPr>
            <p:ph idx="1" type="subTitle"/>
          </p:nvPr>
        </p:nvSpPr>
        <p:spPr>
          <a:xfrm>
            <a:off x="508957" y="5749551"/>
            <a:ext cx="9144000" cy="6119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
              <a:t>Joe Kuemerle / @jkuemerle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b="0" l="0" r="0" t="0"/>
          <a:stretch/>
        </p:blipFill>
        <p:spPr>
          <a:xfrm>
            <a:off x="3605348" y="457199"/>
            <a:ext cx="7611291" cy="5617029"/>
          </a:xfrm>
          <a:prstGeom prst="rect">
            <a:avLst/>
          </a:prstGeom>
          <a:noFill/>
          <a:ln>
            <a:noFill/>
          </a:ln>
        </p:spPr>
      </p:pic>
      <p:sp>
        <p:nvSpPr>
          <p:cNvPr id="150" name="Google Shape;150;p22"/>
          <p:cNvSpPr txBox="1"/>
          <p:nvPr/>
        </p:nvSpPr>
        <p:spPr>
          <a:xfrm>
            <a:off x="6096000" y="6240001"/>
            <a:ext cx="2812800" cy="16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https://www.flickr.com/photos/81434653@N00/4597488208</a:t>
            </a:r>
            <a:endParaRPr sz="800">
              <a:solidFill>
                <a:schemeClr val="dk1"/>
              </a:solidFill>
              <a:latin typeface="Calibri"/>
              <a:ea typeface="Calibri"/>
              <a:cs typeface="Calibri"/>
              <a:sym typeface="Calibri"/>
            </a:endParaRPr>
          </a:p>
        </p:txBody>
      </p:sp>
      <p:sp>
        <p:nvSpPr>
          <p:cNvPr id="151" name="Google Shape;151;p22"/>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273600" y="1285740"/>
            <a:ext cx="11918400" cy="6225604"/>
          </a:xfrm>
          <a:prstGeom prst="rect">
            <a:avLst/>
          </a:prstGeom>
          <a:noFill/>
          <a:ln>
            <a:noFill/>
          </a:ln>
        </p:spPr>
        <p:txBody>
          <a:bodyPr anchorCtr="0" anchor="t" bIns="121900" lIns="121900" spcFirstLastPara="1" rIns="121900" wrap="square" tIns="121900">
            <a:noAutofit/>
          </a:bodyPr>
          <a:lstStyle/>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Provide a standard foundation for verifying aircraft configuration that will attempt to defeat any reduction in the flight crew's psychological and physical condition.</a:t>
            </a:r>
            <a:endParaRPr sz="2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Provide a sequential framework to meet internal and external cockpit operational requirements. </a:t>
            </a:r>
            <a:endParaRPr sz="2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Allow mutual supervision (cross checking) among crew members. </a:t>
            </a:r>
            <a:endParaRPr sz="2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Dictate the duties of each crew member in order to facilitate optimum crew coordination as well as logical distribution of cockpit workload. </a:t>
            </a:r>
            <a:endParaRPr sz="2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Enhance a team concept for configuring the plane by keeping all crew members “in the loop.” </a:t>
            </a:r>
            <a:endParaRPr sz="20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Calibri"/>
              <a:buAutoNum type="arabicPeriod"/>
            </a:pPr>
            <a:r>
              <a:rPr lang="en" sz="2000">
                <a:solidFill>
                  <a:schemeClr val="dk1"/>
                </a:solidFill>
                <a:latin typeface="Calibri"/>
                <a:ea typeface="Calibri"/>
                <a:cs typeface="Calibri"/>
                <a:sym typeface="Calibri"/>
              </a:rPr>
              <a:t>Serve as a quality control tool by flight management and government regulators over the flight crews. </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 sz="2000">
                <a:solidFill>
                  <a:schemeClr val="dk1"/>
                </a:solidFill>
                <a:latin typeface="Calibri"/>
                <a:ea typeface="Calibri"/>
                <a:cs typeface="Calibri"/>
                <a:sym typeface="Calibri"/>
              </a:rPr>
              <a:t>Another objective of an effective checklist, often overlooked, is the promotion of a positive “attitude” toward the use of this procedure. For this to occur, the checklist must be well grounded within the “present day” operational environment, so that the flight crews will have a sound realization of its importance, and not regard it as a nuisance task (Nagano, 1975).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 sz="2400">
                <a:solidFill>
                  <a:schemeClr val="dk1"/>
                </a:solidFill>
                <a:latin typeface="Calibri"/>
                <a:ea typeface="Calibri"/>
                <a:cs typeface="Calibri"/>
                <a:sym typeface="Calibri"/>
              </a:rPr>
              <a:t>		Cockpit Checklists: Concepts, Design, and Use </a:t>
            </a:r>
            <a:endParaRPr sz="2400">
              <a:solidFill>
                <a:schemeClr val="dk1"/>
              </a:solidFill>
              <a:latin typeface="Calibri"/>
              <a:ea typeface="Calibri"/>
              <a:cs typeface="Calibri"/>
              <a:sym typeface="Calibri"/>
            </a:endParaRPr>
          </a:p>
          <a:p>
            <a:pPr indent="0" lvl="5" marL="2286000" marR="0" rtl="0" algn="ctr">
              <a:spcBef>
                <a:spcPts val="0"/>
              </a:spcBef>
              <a:spcAft>
                <a:spcPts val="0"/>
              </a:spcAft>
              <a:buNone/>
            </a:pPr>
            <a:r>
              <a:rPr b="0" i="0" lang="en" sz="1467" u="sng" cap="none" strike="noStrike">
                <a:solidFill>
                  <a:schemeClr val="hlink"/>
                </a:solidFill>
                <a:latin typeface="Calibri"/>
                <a:ea typeface="Calibri"/>
                <a:cs typeface="Calibri"/>
                <a:sym typeface="Calibri"/>
                <a:hlinkClick r:id="rId3"/>
              </a:rPr>
              <a:t>https://ti.arc.nasa.gov/m/profile/adegani/Cockpit%20Checklists.pdf</a:t>
            </a:r>
            <a:endParaRPr b="0" i="0" sz="2400" u="none" cap="none" strike="noStrike">
              <a:solidFill>
                <a:schemeClr val="dk1"/>
              </a:solidFill>
              <a:latin typeface="Calibri"/>
              <a:ea typeface="Calibri"/>
              <a:cs typeface="Calibri"/>
              <a:sym typeface="Calibri"/>
            </a:endParaRPr>
          </a:p>
        </p:txBody>
      </p:sp>
      <p:sp>
        <p:nvSpPr>
          <p:cNvPr id="157" name="Google Shape;157;p23"/>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
        <p:nvSpPr>
          <p:cNvPr id="158" name="Google Shape;158;p23"/>
          <p:cNvSpPr txBox="1"/>
          <p:nvPr>
            <p:ph type="title"/>
          </p:nvPr>
        </p:nvSpPr>
        <p:spPr>
          <a:xfrm>
            <a:off x="2286000" y="365125"/>
            <a:ext cx="90678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2466D"/>
              </a:buClr>
              <a:buSzPts val="3240"/>
              <a:buFont typeface="Arial"/>
              <a:buNone/>
            </a:pPr>
            <a:r>
              <a:rPr lang="en" sz="3240"/>
              <a:t>“We believe that normal checklists are intended to achieve the following objectives:</a:t>
            </a:r>
            <a:br>
              <a:rPr lang="en" sz="3959"/>
            </a:br>
            <a:endParaRPr sz="395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rotWithShape="1">
          <a:blip r:embed="rId3">
            <a:alphaModFix/>
          </a:blip>
          <a:srcRect b="0" l="0" r="0" t="0"/>
          <a:stretch/>
        </p:blipFill>
        <p:spPr>
          <a:xfrm>
            <a:off x="1" y="0"/>
            <a:ext cx="5143487" cy="3429000"/>
          </a:xfrm>
          <a:prstGeom prst="rect">
            <a:avLst/>
          </a:prstGeom>
          <a:noFill/>
          <a:ln>
            <a:noFill/>
          </a:ln>
        </p:spPr>
      </p:pic>
      <p:sp>
        <p:nvSpPr>
          <p:cNvPr id="164" name="Google Shape;164;p24"/>
          <p:cNvSpPr txBox="1"/>
          <p:nvPr/>
        </p:nvSpPr>
        <p:spPr>
          <a:xfrm rot="-5400000">
            <a:off x="3817500" y="1326000"/>
            <a:ext cx="2839600" cy="187600"/>
          </a:xfrm>
          <a:prstGeom prst="rect">
            <a:avLst/>
          </a:prstGeom>
          <a:noFill/>
          <a:ln>
            <a:noFill/>
          </a:ln>
        </p:spPr>
        <p:txBody>
          <a:bodyPr anchorCtr="0" anchor="t" bIns="0" lIns="0" spcFirstLastPara="1" rIns="12190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https://www.flickr.com/photos/30490214@N03/3778118025</a:t>
            </a:r>
            <a:endParaRPr sz="800">
              <a:solidFill>
                <a:schemeClr val="dk1"/>
              </a:solidFill>
              <a:latin typeface="Calibri"/>
              <a:ea typeface="Calibri"/>
              <a:cs typeface="Calibri"/>
              <a:sym typeface="Calibri"/>
            </a:endParaRPr>
          </a:p>
        </p:txBody>
      </p:sp>
      <p:pic>
        <p:nvPicPr>
          <p:cNvPr id="165" name="Google Shape;165;p24"/>
          <p:cNvPicPr preferRelativeResize="0"/>
          <p:nvPr/>
        </p:nvPicPr>
        <p:blipFill rotWithShape="1">
          <a:blip r:embed="rId5">
            <a:alphaModFix/>
          </a:blip>
          <a:srcRect b="0" l="0" r="0" t="0"/>
          <a:stretch/>
        </p:blipFill>
        <p:spPr>
          <a:xfrm>
            <a:off x="7048500" y="1"/>
            <a:ext cx="5143501" cy="3427452"/>
          </a:xfrm>
          <a:prstGeom prst="rect">
            <a:avLst/>
          </a:prstGeom>
          <a:noFill/>
          <a:ln>
            <a:noFill/>
          </a:ln>
        </p:spPr>
      </p:pic>
      <p:sp>
        <p:nvSpPr>
          <p:cNvPr id="166" name="Google Shape;166;p24"/>
          <p:cNvSpPr txBox="1"/>
          <p:nvPr/>
        </p:nvSpPr>
        <p:spPr>
          <a:xfrm rot="-5400000">
            <a:off x="5534900" y="1326000"/>
            <a:ext cx="2839600" cy="187600"/>
          </a:xfrm>
          <a:prstGeom prst="rect">
            <a:avLst/>
          </a:prstGeom>
          <a:noFill/>
          <a:ln>
            <a:noFill/>
          </a:ln>
        </p:spPr>
        <p:txBody>
          <a:bodyPr anchorCtr="0" anchor="t" bIns="12190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6"/>
              </a:rPr>
              <a:t>https://www.flickr.com/photos/58611670@N04/12034754536</a:t>
            </a:r>
            <a:endParaRPr sz="800">
              <a:solidFill>
                <a:schemeClr val="dk1"/>
              </a:solidFill>
              <a:latin typeface="Calibri"/>
              <a:ea typeface="Calibri"/>
              <a:cs typeface="Calibri"/>
              <a:sym typeface="Calibri"/>
            </a:endParaRPr>
          </a:p>
        </p:txBody>
      </p:sp>
      <p:pic>
        <p:nvPicPr>
          <p:cNvPr id="167" name="Google Shape;167;p24"/>
          <p:cNvPicPr preferRelativeResize="0"/>
          <p:nvPr/>
        </p:nvPicPr>
        <p:blipFill rotWithShape="1">
          <a:blip r:embed="rId7">
            <a:alphaModFix/>
          </a:blip>
          <a:srcRect b="0" l="0" r="0" t="0"/>
          <a:stretch/>
        </p:blipFill>
        <p:spPr>
          <a:xfrm>
            <a:off x="1" y="3429004"/>
            <a:ext cx="5143500" cy="3454728"/>
          </a:xfrm>
          <a:prstGeom prst="rect">
            <a:avLst/>
          </a:prstGeom>
          <a:noFill/>
          <a:ln>
            <a:noFill/>
          </a:ln>
        </p:spPr>
      </p:pic>
      <p:sp>
        <p:nvSpPr>
          <p:cNvPr id="168" name="Google Shape;168;p24"/>
          <p:cNvSpPr txBox="1"/>
          <p:nvPr/>
        </p:nvSpPr>
        <p:spPr>
          <a:xfrm rot="-5400000">
            <a:off x="3837500" y="5357800"/>
            <a:ext cx="2799600" cy="20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8"/>
              </a:rPr>
              <a:t>https://www.flickr.com/photos/33104187@N04/28669836291</a:t>
            </a:r>
            <a:endParaRPr sz="800">
              <a:solidFill>
                <a:schemeClr val="dk1"/>
              </a:solidFill>
              <a:latin typeface="Calibri"/>
              <a:ea typeface="Calibri"/>
              <a:cs typeface="Calibri"/>
              <a:sym typeface="Calibri"/>
            </a:endParaRPr>
          </a:p>
        </p:txBody>
      </p:sp>
      <p:pic>
        <p:nvPicPr>
          <p:cNvPr id="169" name="Google Shape;169;p24"/>
          <p:cNvPicPr preferRelativeResize="0"/>
          <p:nvPr/>
        </p:nvPicPr>
        <p:blipFill rotWithShape="1">
          <a:blip r:embed="rId9">
            <a:alphaModFix/>
          </a:blip>
          <a:srcRect b="0" l="0" r="0" t="0"/>
          <a:stretch/>
        </p:blipFill>
        <p:spPr>
          <a:xfrm>
            <a:off x="7048500" y="3444101"/>
            <a:ext cx="5143501" cy="3413899"/>
          </a:xfrm>
          <a:prstGeom prst="rect">
            <a:avLst/>
          </a:prstGeom>
          <a:noFill/>
          <a:ln>
            <a:noFill/>
          </a:ln>
        </p:spPr>
      </p:pic>
      <p:sp>
        <p:nvSpPr>
          <p:cNvPr id="170" name="Google Shape;170;p24"/>
          <p:cNvSpPr txBox="1"/>
          <p:nvPr/>
        </p:nvSpPr>
        <p:spPr>
          <a:xfrm rot="-5400000">
            <a:off x="5474700" y="5189400"/>
            <a:ext cx="2960000" cy="174000"/>
          </a:xfrm>
          <a:prstGeom prst="rect">
            <a:avLst/>
          </a:prstGeom>
          <a:noFill/>
          <a:ln>
            <a:noFill/>
          </a:ln>
        </p:spPr>
        <p:txBody>
          <a:bodyPr anchorCtr="0" anchor="t" bIns="12190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10"/>
              </a:rPr>
              <a:t>https://www.flickr.com/photos/34534185@N00/6052621788</a:t>
            </a:r>
            <a:endParaRPr sz="800">
              <a:solidFill>
                <a:schemeClr val="dk1"/>
              </a:solidFill>
              <a:latin typeface="Calibri"/>
              <a:ea typeface="Calibri"/>
              <a:cs typeface="Calibri"/>
              <a:sym typeface="Calibri"/>
            </a:endParaRPr>
          </a:p>
        </p:txBody>
      </p:sp>
      <p:sp>
        <p:nvSpPr>
          <p:cNvPr id="171" name="Google Shape;171;p24"/>
          <p:cNvSpPr txBox="1"/>
          <p:nvPr/>
        </p:nvSpPr>
        <p:spPr>
          <a:xfrm>
            <a:off x="5518800" y="65552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rotWithShape="1">
          <a:blip r:embed="rId3">
            <a:alphaModFix/>
          </a:blip>
          <a:srcRect b="0" l="0" r="0" t="0"/>
          <a:stretch/>
        </p:blipFill>
        <p:spPr>
          <a:xfrm>
            <a:off x="0" y="-52253"/>
            <a:ext cx="12192000" cy="6962506"/>
          </a:xfrm>
          <a:prstGeom prst="rect">
            <a:avLst/>
          </a:prstGeom>
          <a:noFill/>
          <a:ln>
            <a:noFill/>
          </a:ln>
        </p:spPr>
      </p:pic>
      <p:sp>
        <p:nvSpPr>
          <p:cNvPr id="177" name="Google Shape;177;p25"/>
          <p:cNvSpPr txBox="1"/>
          <p:nvPr/>
        </p:nvSpPr>
        <p:spPr>
          <a:xfrm>
            <a:off x="4666800" y="6690600"/>
            <a:ext cx="2858400" cy="1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https://www.flickr.com/photos/33104187@N04/19405783446</a:t>
            </a:r>
            <a:endParaRPr sz="800">
              <a:solidFill>
                <a:schemeClr val="dk1"/>
              </a:solidFill>
              <a:latin typeface="Calibri"/>
              <a:ea typeface="Calibri"/>
              <a:cs typeface="Calibri"/>
              <a:sym typeface="Calibri"/>
            </a:endParaRPr>
          </a:p>
        </p:txBody>
      </p:sp>
      <p:sp>
        <p:nvSpPr>
          <p:cNvPr id="178" name="Google Shape;178;p25"/>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0" l="0" r="0" t="0"/>
          <a:stretch/>
        </p:blipFill>
        <p:spPr>
          <a:xfrm>
            <a:off x="0" y="-431074"/>
            <a:ext cx="12309566" cy="7289074"/>
          </a:xfrm>
          <a:prstGeom prst="rect">
            <a:avLst/>
          </a:prstGeom>
          <a:noFill/>
          <a:ln>
            <a:noFill/>
          </a:ln>
        </p:spPr>
      </p:pic>
      <p:sp>
        <p:nvSpPr>
          <p:cNvPr id="184" name="Google Shape;184;p26"/>
          <p:cNvSpPr txBox="1"/>
          <p:nvPr/>
        </p:nvSpPr>
        <p:spPr>
          <a:xfrm>
            <a:off x="4808642" y="6603600"/>
            <a:ext cx="2946800" cy="1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https://www.flickr.com/photos/33104187@N04/9294538702</a:t>
            </a:r>
            <a:endParaRPr sz="800">
              <a:solidFill>
                <a:schemeClr val="dk1"/>
              </a:solidFill>
              <a:latin typeface="Calibri"/>
              <a:ea typeface="Calibri"/>
              <a:cs typeface="Calibri"/>
              <a:sym typeface="Calibri"/>
            </a:endParaRPr>
          </a:p>
        </p:txBody>
      </p:sp>
      <p:sp>
        <p:nvSpPr>
          <p:cNvPr id="185" name="Google Shape;185;p26"/>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nvSpPr>
        <p:spPr>
          <a:xfrm>
            <a:off x="1658982" y="300446"/>
            <a:ext cx="9875521" cy="576072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 various ways of conducting a checklist are influenced not only by the checklist device and the method of using it, but also by its “philosophy of use.” This philosophy varies among airframe manufacturers, officials of regulatory agencies, and airlines. In most cases, the checklist philosophy of use is the outgrowth of the company’s corporate culture.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 airline’s culture is an important factor because it is mirrored in the manner in which flight management and training departments establish, direct, and oversee flight operations and related procedures ...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 sz="2400">
                <a:solidFill>
                  <a:schemeClr val="dk1"/>
                </a:solidFill>
                <a:latin typeface="Calibri"/>
                <a:ea typeface="Calibri"/>
                <a:cs typeface="Calibri"/>
                <a:sym typeface="Calibri"/>
              </a:rPr>
              <a:t>Cockpit Checklists: Concepts, Design, and Use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 sz="1467" u="sng">
                <a:solidFill>
                  <a:schemeClr val="hlink"/>
                </a:solidFill>
                <a:latin typeface="Calibri"/>
                <a:ea typeface="Calibri"/>
                <a:cs typeface="Calibri"/>
                <a:sym typeface="Calibri"/>
                <a:hlinkClick r:id="rId3"/>
              </a:rPr>
              <a:t>https://ti.arc.nasa.gov/m/profile/adegani/Cockpit%20Checklists.pdf</a:t>
            </a:r>
            <a:endParaRPr sz="2400">
              <a:solidFill>
                <a:schemeClr val="dk1"/>
              </a:solidFill>
              <a:latin typeface="Calibri"/>
              <a:ea typeface="Calibri"/>
              <a:cs typeface="Calibri"/>
              <a:sym typeface="Calibri"/>
            </a:endParaRPr>
          </a:p>
        </p:txBody>
      </p:sp>
      <p:sp>
        <p:nvSpPr>
          <p:cNvPr id="191" name="Google Shape;191;p27"/>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b="0" l="0" r="0" t="0"/>
          <a:stretch/>
        </p:blipFill>
        <p:spPr>
          <a:xfrm>
            <a:off x="3569160" y="470263"/>
            <a:ext cx="7572103" cy="5917474"/>
          </a:xfrm>
          <a:prstGeom prst="rect">
            <a:avLst/>
          </a:prstGeom>
          <a:noFill/>
          <a:ln>
            <a:noFill/>
          </a:ln>
        </p:spPr>
      </p:pic>
      <p:sp>
        <p:nvSpPr>
          <p:cNvPr id="197" name="Google Shape;197;p28"/>
          <p:cNvSpPr txBox="1"/>
          <p:nvPr/>
        </p:nvSpPr>
        <p:spPr>
          <a:xfrm>
            <a:off x="6536920" y="6432600"/>
            <a:ext cx="3036800" cy="287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https://www.flickr.com/photos/9461373@N05/5472232343</a:t>
            </a:r>
            <a:endParaRPr sz="800">
              <a:solidFill>
                <a:schemeClr val="dk1"/>
              </a:solidFill>
              <a:latin typeface="Calibri"/>
              <a:ea typeface="Calibri"/>
              <a:cs typeface="Calibri"/>
              <a:sym typeface="Calibri"/>
            </a:endParaRPr>
          </a:p>
        </p:txBody>
      </p:sp>
      <p:sp>
        <p:nvSpPr>
          <p:cNvPr id="198" name="Google Shape;198;p28"/>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3">
            <a:alphaModFix/>
          </a:blip>
          <a:srcRect b="0" l="0" r="0" t="0"/>
          <a:stretch/>
        </p:blipFill>
        <p:spPr>
          <a:xfrm>
            <a:off x="3450273" y="352699"/>
            <a:ext cx="7431385" cy="5799908"/>
          </a:xfrm>
          <a:prstGeom prst="rect">
            <a:avLst/>
          </a:prstGeom>
          <a:noFill/>
          <a:ln>
            <a:noFill/>
          </a:ln>
        </p:spPr>
      </p:pic>
      <p:sp>
        <p:nvSpPr>
          <p:cNvPr id="204" name="Google Shape;204;p29"/>
          <p:cNvSpPr txBox="1"/>
          <p:nvPr/>
        </p:nvSpPr>
        <p:spPr>
          <a:xfrm>
            <a:off x="6392434" y="6331301"/>
            <a:ext cx="2920000" cy="174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https://www.flickr.com/photos/37996646802@N01/33471651681</a:t>
            </a:r>
            <a:endParaRPr sz="800">
              <a:solidFill>
                <a:schemeClr val="dk1"/>
              </a:solidFill>
              <a:latin typeface="Calibri"/>
              <a:ea typeface="Calibri"/>
              <a:cs typeface="Calibri"/>
              <a:sym typeface="Calibri"/>
            </a:endParaRPr>
          </a:p>
        </p:txBody>
      </p:sp>
      <p:sp>
        <p:nvSpPr>
          <p:cNvPr id="205" name="Google Shape;205;p29"/>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0"/>
          <p:cNvPicPr preferRelativeResize="0"/>
          <p:nvPr/>
        </p:nvPicPr>
        <p:blipFill rotWithShape="1">
          <a:blip r:embed="rId3">
            <a:alphaModFix/>
          </a:blip>
          <a:srcRect b="0" l="0" r="0" t="0"/>
          <a:stretch/>
        </p:blipFill>
        <p:spPr>
          <a:xfrm>
            <a:off x="4020058" y="1"/>
            <a:ext cx="4151885" cy="6858001"/>
          </a:xfrm>
          <a:prstGeom prst="rect">
            <a:avLst/>
          </a:prstGeom>
          <a:noFill/>
          <a:ln>
            <a:noFill/>
          </a:ln>
        </p:spPr>
      </p:pic>
      <p:sp>
        <p:nvSpPr>
          <p:cNvPr id="211" name="Google Shape;211;p30"/>
          <p:cNvSpPr txBox="1"/>
          <p:nvPr/>
        </p:nvSpPr>
        <p:spPr>
          <a:xfrm>
            <a:off x="4736400" y="6661771"/>
            <a:ext cx="2719200" cy="16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https://www.flickr.com/photos/77846644@N00/112869208</a:t>
            </a:r>
            <a:endParaRPr sz="800">
              <a:solidFill>
                <a:schemeClr val="dk1"/>
              </a:solidFill>
              <a:latin typeface="Calibri"/>
              <a:ea typeface="Calibri"/>
              <a:cs typeface="Calibri"/>
              <a:sym typeface="Calibri"/>
            </a:endParaRPr>
          </a:p>
        </p:txBody>
      </p:sp>
      <p:sp>
        <p:nvSpPr>
          <p:cNvPr id="212" name="Google Shape;212;p30"/>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2207623" y="587829"/>
            <a:ext cx="9509760" cy="526433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“Management pressure for “on-time performance” is one factor that yields high operating efficiency. Air transports fly in and out of hubs with fast turnarounds. The Department of Transportation monitors flight schedules in order to publish the highest and lowest ranking airlines in “on-time performance,” placing another public relations burden on management. Such production pressures ultimately migrate into the cockpit, and consequently affect checklist management.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 checklist procedure is highly susceptible to production pressures. These pressures lay the foundation for errors by encouraging sub-standard performance when the crew is rushing to complete the checklist in order to depart on time. Furthermore, under production pressures, checklists are sometimes ‘...relegated to second place status in order to save time’”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4" marL="1828800" marR="0" rtl="0" algn="l">
              <a:spcBef>
                <a:spcPts val="0"/>
              </a:spcBef>
              <a:spcAft>
                <a:spcPts val="0"/>
              </a:spcAft>
              <a:buNone/>
            </a:pPr>
            <a:r>
              <a:rPr b="0" i="0" lang="en" sz="2400" u="none" cap="none" strike="noStrike">
                <a:solidFill>
                  <a:schemeClr val="dk1"/>
                </a:solidFill>
                <a:latin typeface="Calibri"/>
                <a:ea typeface="Calibri"/>
                <a:cs typeface="Calibri"/>
                <a:sym typeface="Calibri"/>
              </a:rPr>
              <a:t>Cockpit Checklists: Concepts, Design, and Use </a:t>
            </a:r>
            <a:endParaRPr b="0" i="0" sz="2400" u="none" cap="none" strike="noStrike">
              <a:solidFill>
                <a:schemeClr val="dk1"/>
              </a:solidFill>
              <a:latin typeface="Calibri"/>
              <a:ea typeface="Calibri"/>
              <a:cs typeface="Calibri"/>
              <a:sym typeface="Calibri"/>
            </a:endParaRPr>
          </a:p>
          <a:p>
            <a:pPr indent="0" lvl="5" marL="2286000" marR="0" rtl="0" algn="l">
              <a:spcBef>
                <a:spcPts val="0"/>
              </a:spcBef>
              <a:spcAft>
                <a:spcPts val="0"/>
              </a:spcAft>
              <a:buNone/>
            </a:pPr>
            <a:r>
              <a:rPr b="0" i="0" lang="en" sz="1467" u="sng" cap="none" strike="noStrike">
                <a:solidFill>
                  <a:schemeClr val="hlink"/>
                </a:solidFill>
                <a:latin typeface="Calibri"/>
                <a:ea typeface="Calibri"/>
                <a:cs typeface="Calibri"/>
                <a:sym typeface="Calibri"/>
                <a:hlinkClick r:id="rId3"/>
              </a:rPr>
              <a:t>https://ti.arc.nasa.gov/m/profile/adegani/Cockpit%20Checklists.pdf</a:t>
            </a:r>
            <a:endParaRPr b="0" i="0" sz="2400" u="none" cap="none" strike="noStrike">
              <a:solidFill>
                <a:schemeClr val="dk1"/>
              </a:solidFill>
              <a:latin typeface="Calibri"/>
              <a:ea typeface="Calibri"/>
              <a:cs typeface="Calibri"/>
              <a:sym typeface="Calibri"/>
            </a:endParaRPr>
          </a:p>
        </p:txBody>
      </p:sp>
      <p:sp>
        <p:nvSpPr>
          <p:cNvPr id="218" name="Google Shape;218;p31"/>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nvSpPr>
        <p:spPr>
          <a:xfrm>
            <a:off x="348342" y="953588"/>
            <a:ext cx="11495315" cy="4950823"/>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b="0" i="0" lang="en" sz="2800" u="none" cap="none" strike="noStrike">
                <a:solidFill>
                  <a:schemeClr val="dk1"/>
                </a:solidFill>
                <a:latin typeface="Calibri"/>
                <a:ea typeface="Calibri"/>
                <a:cs typeface="Calibri"/>
                <a:sym typeface="Calibri"/>
              </a:rPr>
              <a:t>“	...the volume of what we know has exceeded our individual ability to deliver its benefits correctly, safely, or reliably. Knowledge has both saved us and burdened us.</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 sz="2800">
                <a:solidFill>
                  <a:schemeClr val="dk1"/>
                </a:solidFill>
                <a:latin typeface="Calibri"/>
                <a:ea typeface="Calibri"/>
                <a:cs typeface="Calibri"/>
                <a:sym typeface="Calibri"/>
              </a:rPr>
              <a:t>	That means that we need a different strategy for overcoming failure, one that builds on experience and takes advantage of the knowledge people have but somehow also makes up for our inevitable human inadequacies. And there is such a strategy - though it will seem almost ridiculous in its simplicity, maybe even crazy to those of us who have spent years carefully developing ever more advanced skills and technologies.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ctr">
              <a:spcBef>
                <a:spcPts val="0"/>
              </a:spcBef>
              <a:spcAft>
                <a:spcPts val="0"/>
              </a:spcAft>
              <a:buNone/>
            </a:pPr>
            <a:r>
              <a:rPr lang="en" sz="2800">
                <a:solidFill>
                  <a:schemeClr val="dk1"/>
                </a:solidFill>
                <a:latin typeface="Calibri"/>
                <a:ea typeface="Calibri"/>
                <a:cs typeface="Calibri"/>
                <a:sym typeface="Calibri"/>
              </a:rPr>
              <a:t>	</a:t>
            </a:r>
            <a:r>
              <a:rPr lang="en" sz="2800">
                <a:solidFill>
                  <a:schemeClr val="dk1"/>
                </a:solidFill>
                <a:latin typeface="Arial"/>
                <a:ea typeface="Arial"/>
                <a:cs typeface="Arial"/>
                <a:sym typeface="Arial"/>
              </a:rPr>
              <a:t>It is a checklist.”</a:t>
            </a:r>
            <a:endParaRPr sz="2800">
              <a:solidFill>
                <a:schemeClr val="dk1"/>
              </a:solidFill>
              <a:latin typeface="Arial"/>
              <a:ea typeface="Arial"/>
              <a:cs typeface="Arial"/>
              <a:sym typeface="Arial"/>
            </a:endParaRPr>
          </a:p>
          <a:p>
            <a:pPr indent="0" lvl="0" marL="0" marR="0" rtl="0" algn="ctr">
              <a:spcBef>
                <a:spcPts val="0"/>
              </a:spcBef>
              <a:spcAft>
                <a:spcPts val="0"/>
              </a:spcAft>
              <a:buNone/>
            </a:pPr>
            <a:r>
              <a:rPr lang="en" sz="2400">
                <a:solidFill>
                  <a:schemeClr val="dk1"/>
                </a:solidFill>
                <a:latin typeface="Arial"/>
                <a:ea typeface="Arial"/>
                <a:cs typeface="Arial"/>
                <a:sym typeface="Arial"/>
              </a:rPr>
              <a:t>          </a:t>
            </a:r>
            <a:r>
              <a:rPr lang="en" sz="2000">
                <a:solidFill>
                  <a:schemeClr val="dk1"/>
                </a:solidFill>
                <a:latin typeface="Arial"/>
                <a:ea typeface="Arial"/>
                <a:cs typeface="Arial"/>
                <a:sym typeface="Arial"/>
              </a:rPr>
              <a:t>Atul Gwande - The Checklist Manifesto</a:t>
            </a:r>
            <a:endParaRPr sz="2000">
              <a:solidFill>
                <a:schemeClr val="dk1"/>
              </a:solidFill>
              <a:latin typeface="Arial"/>
              <a:ea typeface="Arial"/>
              <a:cs typeface="Arial"/>
              <a:sym typeface="Arial"/>
            </a:endParaRPr>
          </a:p>
        </p:txBody>
      </p:sp>
      <p:sp>
        <p:nvSpPr>
          <p:cNvPr id="89" name="Google Shape;89;p14"/>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b="0" l="0" r="0" t="0"/>
          <a:stretch/>
        </p:blipFill>
        <p:spPr>
          <a:xfrm>
            <a:off x="3200400" y="18868"/>
            <a:ext cx="7453069" cy="5754915"/>
          </a:xfrm>
          <a:prstGeom prst="rect">
            <a:avLst/>
          </a:prstGeom>
          <a:noFill/>
          <a:ln>
            <a:noFill/>
          </a:ln>
        </p:spPr>
      </p:pic>
      <p:sp>
        <p:nvSpPr>
          <p:cNvPr id="224" name="Google Shape;224;p32"/>
          <p:cNvSpPr txBox="1"/>
          <p:nvPr/>
        </p:nvSpPr>
        <p:spPr>
          <a:xfrm>
            <a:off x="6096000" y="6115763"/>
            <a:ext cx="2801600" cy="141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https://www.flickr.com/photos/37914686@N00/2928818748</a:t>
            </a:r>
            <a:endParaRPr sz="800">
              <a:solidFill>
                <a:schemeClr val="dk1"/>
              </a:solidFill>
              <a:latin typeface="Calibri"/>
              <a:ea typeface="Calibri"/>
              <a:cs typeface="Calibri"/>
              <a:sym typeface="Calibri"/>
            </a:endParaRPr>
          </a:p>
        </p:txBody>
      </p:sp>
      <p:sp>
        <p:nvSpPr>
          <p:cNvPr id="225" name="Google Shape;225;p32"/>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3"/>
          <p:cNvPicPr preferRelativeResize="0"/>
          <p:nvPr/>
        </p:nvPicPr>
        <p:blipFill rotWithShape="1">
          <a:blip r:embed="rId3">
            <a:alphaModFix/>
          </a:blip>
          <a:srcRect b="0" l="0" r="0" t="0"/>
          <a:stretch/>
        </p:blipFill>
        <p:spPr>
          <a:xfrm>
            <a:off x="4138205" y="0"/>
            <a:ext cx="5143500" cy="6858000"/>
          </a:xfrm>
          <a:prstGeom prst="rect">
            <a:avLst/>
          </a:prstGeom>
          <a:noFill/>
          <a:ln>
            <a:noFill/>
          </a:ln>
        </p:spPr>
      </p:pic>
      <p:sp>
        <p:nvSpPr>
          <p:cNvPr id="231" name="Google Shape;231;p33"/>
          <p:cNvSpPr txBox="1"/>
          <p:nvPr/>
        </p:nvSpPr>
        <p:spPr>
          <a:xfrm>
            <a:off x="5220753" y="6510400"/>
            <a:ext cx="2745200" cy="1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https://www.flickr.com/photos/84987970@N00/8736519237</a:t>
            </a:r>
            <a:endParaRPr sz="800">
              <a:solidFill>
                <a:schemeClr val="dk1"/>
              </a:solidFill>
              <a:latin typeface="Calibri"/>
              <a:ea typeface="Calibri"/>
              <a:cs typeface="Calibri"/>
              <a:sym typeface="Calibri"/>
            </a:endParaRPr>
          </a:p>
        </p:txBody>
      </p:sp>
      <p:sp>
        <p:nvSpPr>
          <p:cNvPr id="232" name="Google Shape;232;p33"/>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4"/>
          <p:cNvPicPr preferRelativeResize="0"/>
          <p:nvPr/>
        </p:nvPicPr>
        <p:blipFill rotWithShape="1">
          <a:blip r:embed="rId3">
            <a:alphaModFix/>
          </a:blip>
          <a:srcRect b="0" l="0" r="0" t="0"/>
          <a:stretch/>
        </p:blipFill>
        <p:spPr>
          <a:xfrm>
            <a:off x="4390491" y="339635"/>
            <a:ext cx="5266509" cy="5486400"/>
          </a:xfrm>
          <a:prstGeom prst="rect">
            <a:avLst/>
          </a:prstGeom>
          <a:noFill/>
          <a:ln>
            <a:noFill/>
          </a:ln>
        </p:spPr>
      </p:pic>
      <p:sp>
        <p:nvSpPr>
          <p:cNvPr id="238" name="Google Shape;238;p34"/>
          <p:cNvSpPr txBox="1"/>
          <p:nvPr/>
        </p:nvSpPr>
        <p:spPr>
          <a:xfrm>
            <a:off x="5779075" y="6001090"/>
            <a:ext cx="2735600" cy="1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https://www.flickr.com/photos/51339554@N08/9585802912</a:t>
            </a:r>
            <a:endParaRPr sz="800">
              <a:solidFill>
                <a:schemeClr val="dk1"/>
              </a:solidFill>
              <a:latin typeface="Calibri"/>
              <a:ea typeface="Calibri"/>
              <a:cs typeface="Calibri"/>
              <a:sym typeface="Calibri"/>
            </a:endParaRPr>
          </a:p>
        </p:txBody>
      </p:sp>
      <p:sp>
        <p:nvSpPr>
          <p:cNvPr id="239" name="Google Shape;239;p34"/>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5"/>
          <p:cNvPicPr preferRelativeResize="0"/>
          <p:nvPr/>
        </p:nvPicPr>
        <p:blipFill rotWithShape="1">
          <a:blip r:embed="rId3">
            <a:alphaModFix/>
          </a:blip>
          <a:srcRect b="0" l="0" r="0" t="0"/>
          <a:stretch/>
        </p:blipFill>
        <p:spPr>
          <a:xfrm>
            <a:off x="4101736" y="483324"/>
            <a:ext cx="6135189" cy="5251269"/>
          </a:xfrm>
          <a:prstGeom prst="rect">
            <a:avLst/>
          </a:prstGeom>
          <a:noFill/>
          <a:ln>
            <a:noFill/>
          </a:ln>
        </p:spPr>
      </p:pic>
      <p:sp>
        <p:nvSpPr>
          <p:cNvPr id="245" name="Google Shape;245;p35"/>
          <p:cNvSpPr txBox="1"/>
          <p:nvPr/>
        </p:nvSpPr>
        <p:spPr>
          <a:xfrm>
            <a:off x="6096000" y="5913280"/>
            <a:ext cx="2669600" cy="141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https://www.flickr.com/photos/26747023@N00/34607366</a:t>
            </a:r>
            <a:endParaRPr sz="800">
              <a:solidFill>
                <a:schemeClr val="dk1"/>
              </a:solidFill>
              <a:latin typeface="Calibri"/>
              <a:ea typeface="Calibri"/>
              <a:cs typeface="Calibri"/>
              <a:sym typeface="Calibri"/>
            </a:endParaRPr>
          </a:p>
        </p:txBody>
      </p:sp>
      <p:sp>
        <p:nvSpPr>
          <p:cNvPr id="246" name="Google Shape;246;p35"/>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p:nvPr/>
        </p:nvSpPr>
        <p:spPr>
          <a:xfrm>
            <a:off x="0" y="9200"/>
            <a:ext cx="12192000" cy="6848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36"/>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
        <p:nvSpPr>
          <p:cNvPr id="253" name="Google Shape;253;p36"/>
          <p:cNvSpPr txBox="1"/>
          <p:nvPr/>
        </p:nvSpPr>
        <p:spPr>
          <a:xfrm>
            <a:off x="0" y="1684600"/>
            <a:ext cx="12192000" cy="16544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Am I exposing an internal identifier value to the user?</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No</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Yes, and I am making sure the user is both identified and is authorized to view or work with the item</a:t>
            </a:r>
            <a:endParaRPr sz="2400">
              <a:solidFill>
                <a:srgbClr val="404040"/>
              </a:solidFill>
              <a:highlight>
                <a:srgbClr val="F9F9F9"/>
              </a:highlight>
              <a:latin typeface="Roboto"/>
              <a:ea typeface="Roboto"/>
              <a:cs typeface="Roboto"/>
              <a:sym typeface="Roboto"/>
            </a:endParaRPr>
          </a:p>
        </p:txBody>
      </p:sp>
      <p:sp>
        <p:nvSpPr>
          <p:cNvPr id="254" name="Google Shape;254;p36"/>
          <p:cNvSpPr txBox="1"/>
          <p:nvPr/>
        </p:nvSpPr>
        <p:spPr>
          <a:xfrm>
            <a:off x="0" y="3362200"/>
            <a:ext cx="12192000" cy="13744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Am I returning any values that the user entered back to the user?</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No</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Yes, and I am making sure the values are escaped for the rendering context</a:t>
            </a:r>
            <a:endParaRPr sz="2400">
              <a:solidFill>
                <a:srgbClr val="404040"/>
              </a:solidFill>
              <a:highlight>
                <a:srgbClr val="F9F9F9"/>
              </a:highlight>
              <a:latin typeface="Roboto"/>
              <a:ea typeface="Roboto"/>
              <a:cs typeface="Roboto"/>
              <a:sym typeface="Roboto"/>
            </a:endParaRPr>
          </a:p>
        </p:txBody>
      </p:sp>
      <p:sp>
        <p:nvSpPr>
          <p:cNvPr id="255" name="Google Shape;255;p36"/>
          <p:cNvSpPr txBox="1"/>
          <p:nvPr/>
        </p:nvSpPr>
        <p:spPr>
          <a:xfrm>
            <a:off x="0" y="9200"/>
            <a:ext cx="12192000" cy="16544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Am I allowing the user to change the value of stored data?</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No</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Yes, and I am making sure the user is both identified and is authorized to make the requested changes</a:t>
            </a:r>
            <a:endParaRPr sz="2400">
              <a:solidFill>
                <a:srgbClr val="404040"/>
              </a:solidFill>
              <a:highlight>
                <a:srgbClr val="F9F9F9"/>
              </a:highlight>
              <a:latin typeface="Roboto"/>
              <a:ea typeface="Roboto"/>
              <a:cs typeface="Roboto"/>
              <a:sym typeface="Roboto"/>
            </a:endParaRPr>
          </a:p>
        </p:txBody>
      </p:sp>
      <p:sp>
        <p:nvSpPr>
          <p:cNvPr id="256" name="Google Shape;256;p36"/>
          <p:cNvSpPr txBox="1"/>
          <p:nvPr/>
        </p:nvSpPr>
        <p:spPr>
          <a:xfrm>
            <a:off x="0" y="4759800"/>
            <a:ext cx="12192000" cy="16544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Am I processing any user provided XML data?</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No</a:t>
            </a:r>
            <a:endParaRPr sz="24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2400">
                <a:solidFill>
                  <a:srgbClr val="404040"/>
                </a:solidFill>
                <a:highlight>
                  <a:srgbClr val="F9F9F9"/>
                </a:highlight>
                <a:latin typeface="Roboto"/>
                <a:ea typeface="Roboto"/>
                <a:cs typeface="Roboto"/>
                <a:sym typeface="Roboto"/>
              </a:rPr>
              <a:t>☐ Yes, and I am using an XML parser that is configured to reject embedded document type declarations (DTD)</a:t>
            </a:r>
            <a:endParaRPr sz="2400">
              <a:solidFill>
                <a:srgbClr val="404040"/>
              </a:solidFill>
              <a:highlight>
                <a:srgbClr val="F9F9F9"/>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p:nvPr/>
        </p:nvSpPr>
        <p:spPr>
          <a:xfrm>
            <a:off x="0" y="0"/>
            <a:ext cx="12055201" cy="59697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37"/>
          <p:cNvSpPr txBox="1"/>
          <p:nvPr/>
        </p:nvSpPr>
        <p:spPr>
          <a:xfrm>
            <a:off x="0" y="0"/>
            <a:ext cx="6096000" cy="68580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1600">
                <a:solidFill>
                  <a:schemeClr val="dk1"/>
                </a:solidFill>
                <a:latin typeface="Calibri"/>
                <a:ea typeface="Calibri"/>
                <a:cs typeface="Calibri"/>
                <a:sym typeface="Calibri"/>
              </a:rPr>
              <a:t>1. </a:t>
            </a:r>
            <a:r>
              <a:rPr b="1" lang="en" sz="1600">
                <a:solidFill>
                  <a:schemeClr val="dk1"/>
                </a:solidFill>
                <a:latin typeface="Calibri"/>
                <a:ea typeface="Calibri"/>
                <a:cs typeface="Calibri"/>
                <a:sym typeface="Calibri"/>
              </a:rPr>
              <a:t>Checklist responses should portray the desired status or the value of the item being considered, not just “checked” or “done.”</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   </a:t>
            </a:r>
            <a:r>
              <a:rPr lang="en" sz="1600">
                <a:solidFill>
                  <a:srgbClr val="404040"/>
                </a:solidFill>
                <a:highlight>
                  <a:srgbClr val="F9F9F9"/>
                </a:highlight>
                <a:latin typeface="Roboto"/>
                <a:ea typeface="Roboto"/>
                <a:cs typeface="Roboto"/>
                <a:sym typeface="Roboto"/>
              </a:rPr>
              <a:t>☐ Items all have status indicating desired value</a:t>
            </a:r>
            <a:endParaRPr sz="16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1333">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2. </a:t>
            </a:r>
            <a:r>
              <a:rPr b="1" lang="en" sz="1600">
                <a:solidFill>
                  <a:schemeClr val="dk1"/>
                </a:solidFill>
                <a:latin typeface="Calibri"/>
                <a:ea typeface="Calibri"/>
                <a:cs typeface="Calibri"/>
                <a:sym typeface="Calibri"/>
              </a:rPr>
              <a:t>A long checklist should be subdivided to smaller task-checklists or chunks that can be associated with systems and functional areas. </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    </a:t>
            </a:r>
            <a:r>
              <a:rPr lang="en" sz="1600">
                <a:solidFill>
                  <a:srgbClr val="404040"/>
                </a:solidFill>
                <a:highlight>
                  <a:srgbClr val="F9F9F9"/>
                </a:highlight>
                <a:latin typeface="Roboto"/>
                <a:ea typeface="Roboto"/>
                <a:cs typeface="Roboto"/>
                <a:sym typeface="Roboto"/>
              </a:rPr>
              <a:t>☐ Checklist is </a:t>
            </a:r>
            <a:r>
              <a:rPr lang="en" sz="1600">
                <a:solidFill>
                  <a:srgbClr val="404040"/>
                </a:solidFill>
                <a:highlight>
                  <a:srgbClr val="F9F9F9"/>
                </a:highlight>
                <a:latin typeface="Roboto"/>
                <a:ea typeface="Roboto"/>
                <a:cs typeface="Roboto"/>
                <a:sym typeface="Roboto"/>
              </a:rPr>
              <a:t>subdivided</a:t>
            </a:r>
            <a:r>
              <a:rPr lang="en" sz="1600">
                <a:solidFill>
                  <a:srgbClr val="404040"/>
                </a:solidFill>
                <a:highlight>
                  <a:srgbClr val="F9F9F9"/>
                </a:highlight>
                <a:latin typeface="Roboto"/>
                <a:ea typeface="Roboto"/>
                <a:cs typeface="Roboto"/>
                <a:sym typeface="Roboto"/>
              </a:rPr>
              <a:t> according to task specific areas</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33">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3. </a:t>
            </a:r>
            <a:r>
              <a:rPr b="1" lang="en" sz="1600">
                <a:solidFill>
                  <a:schemeClr val="dk1"/>
                </a:solidFill>
                <a:latin typeface="Calibri"/>
                <a:ea typeface="Calibri"/>
                <a:cs typeface="Calibri"/>
                <a:sym typeface="Calibri"/>
              </a:rPr>
              <a:t>Sequencing of checklist items should follow a meaningful organization of the tasks, and be performed in a logical flow.</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    </a:t>
            </a:r>
            <a:r>
              <a:rPr lang="en" sz="1600">
                <a:solidFill>
                  <a:srgbClr val="404040"/>
                </a:solidFill>
                <a:highlight>
                  <a:srgbClr val="F9F9F9"/>
                </a:highlight>
                <a:latin typeface="Roboto"/>
                <a:ea typeface="Roboto"/>
                <a:cs typeface="Roboto"/>
                <a:sym typeface="Roboto"/>
              </a:rPr>
              <a:t>☐ Checklist items are in a logical order</a:t>
            </a:r>
            <a:endParaRPr sz="16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1333">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4. </a:t>
            </a:r>
            <a:r>
              <a:rPr b="1" lang="en" sz="1600">
                <a:solidFill>
                  <a:schemeClr val="dk1"/>
                </a:solidFill>
                <a:latin typeface="Calibri"/>
                <a:ea typeface="Calibri"/>
                <a:cs typeface="Calibri"/>
                <a:sym typeface="Calibri"/>
              </a:rPr>
              <a:t>Checklist items should be sequenced in parallel with internal and external activities that require input from other parties (operations, project/product management, stakeholders)</a:t>
            </a:r>
            <a:r>
              <a:rPr lang="en"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    </a:t>
            </a:r>
            <a:r>
              <a:rPr lang="en" sz="1600">
                <a:solidFill>
                  <a:srgbClr val="404040"/>
                </a:solidFill>
                <a:highlight>
                  <a:srgbClr val="F9F9F9"/>
                </a:highlight>
                <a:latin typeface="Roboto"/>
                <a:ea typeface="Roboto"/>
                <a:cs typeface="Roboto"/>
                <a:sym typeface="Roboto"/>
              </a:rPr>
              <a:t>☐ Items that require external input are in parallel</a:t>
            </a:r>
            <a:endParaRPr sz="16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1333">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5. </a:t>
            </a:r>
            <a:r>
              <a:rPr b="1" lang="en" sz="1600">
                <a:solidFill>
                  <a:schemeClr val="dk1"/>
                </a:solidFill>
                <a:latin typeface="Calibri"/>
                <a:ea typeface="Calibri"/>
                <a:cs typeface="Calibri"/>
                <a:sym typeface="Calibri"/>
              </a:rPr>
              <a:t>The most critical items on the task-checklist should be listed as close as possible to the beginning, in order to increase the likelihood of completing the item before interruptions may occur.</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This could conflict with No. 4 above. In most cases where this occurs, this guideline should take precedence.</a:t>
            </a:r>
            <a:endParaRPr b="1" sz="1600">
              <a:solidFill>
                <a:schemeClr val="dk1"/>
              </a:solidFill>
              <a:latin typeface="Calibri"/>
              <a:ea typeface="Calibri"/>
              <a:cs typeface="Calibri"/>
              <a:sym typeface="Calibri"/>
            </a:endParaRPr>
          </a:p>
          <a:p>
            <a:pPr indent="0" lvl="0" marL="0" marR="0" rtl="0" algn="l">
              <a:spcBef>
                <a:spcPts val="0"/>
              </a:spcBef>
              <a:spcAft>
                <a:spcPts val="0"/>
              </a:spcAft>
              <a:buNone/>
            </a:pPr>
            <a:r>
              <a:rPr lang="en" sz="1600">
                <a:solidFill>
                  <a:schemeClr val="dk1"/>
                </a:solidFill>
                <a:latin typeface="Calibri"/>
                <a:ea typeface="Calibri"/>
                <a:cs typeface="Calibri"/>
                <a:sym typeface="Calibri"/>
              </a:rPr>
              <a:t>    </a:t>
            </a:r>
            <a:r>
              <a:rPr lang="en" sz="1600">
                <a:solidFill>
                  <a:srgbClr val="404040"/>
                </a:solidFill>
                <a:highlight>
                  <a:srgbClr val="F9F9F9"/>
                </a:highlight>
                <a:latin typeface="Roboto"/>
                <a:ea typeface="Roboto"/>
                <a:cs typeface="Roboto"/>
                <a:sym typeface="Roboto"/>
              </a:rPr>
              <a:t>☐ Critical items are listed as close as possible to the top</a:t>
            </a:r>
            <a:endParaRPr sz="16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1600">
              <a:solidFill>
                <a:srgbClr val="404040"/>
              </a:solidFill>
              <a:highlight>
                <a:srgbClr val="F9F9F9"/>
              </a:highlight>
              <a:latin typeface="Roboto"/>
              <a:ea typeface="Roboto"/>
              <a:cs typeface="Roboto"/>
              <a:sym typeface="Roboto"/>
            </a:endParaRPr>
          </a:p>
        </p:txBody>
      </p:sp>
      <p:sp>
        <p:nvSpPr>
          <p:cNvPr id="263" name="Google Shape;263;p37"/>
          <p:cNvSpPr txBox="1"/>
          <p:nvPr/>
        </p:nvSpPr>
        <p:spPr>
          <a:xfrm>
            <a:off x="6096067" y="0"/>
            <a:ext cx="6096000" cy="68580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1467">
                <a:solidFill>
                  <a:schemeClr val="dk1"/>
                </a:solidFill>
                <a:latin typeface="Calibri"/>
                <a:ea typeface="Calibri"/>
                <a:cs typeface="Calibri"/>
                <a:sym typeface="Calibri"/>
              </a:rPr>
              <a:t>6. </a:t>
            </a:r>
            <a:r>
              <a:rPr b="1" lang="en" sz="1467">
                <a:solidFill>
                  <a:schemeClr val="dk1"/>
                </a:solidFill>
                <a:latin typeface="Calibri"/>
                <a:ea typeface="Calibri"/>
                <a:cs typeface="Calibri"/>
                <a:sym typeface="Calibri"/>
              </a:rPr>
              <a:t>Critical checklist items that need to be reevaluated due to new information, should be duplicated in checklists for the appropriate situation (testing, runtime, etc.). </a:t>
            </a:r>
            <a:endParaRPr b="1" sz="1467">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    </a:t>
            </a:r>
            <a:r>
              <a:rPr lang="en" sz="1467">
                <a:solidFill>
                  <a:srgbClr val="404040"/>
                </a:solidFill>
                <a:highlight>
                  <a:srgbClr val="F9F9F9"/>
                </a:highlight>
                <a:latin typeface="Roboto"/>
                <a:ea typeface="Roboto"/>
                <a:cs typeface="Roboto"/>
                <a:sym typeface="Roboto"/>
              </a:rPr>
              <a:t>☐ Items requiring reevaluation are duplicated where appropriate</a:t>
            </a:r>
            <a:endParaRPr sz="1467">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800">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7. </a:t>
            </a:r>
            <a:r>
              <a:rPr b="1" lang="en" sz="1467">
                <a:solidFill>
                  <a:schemeClr val="dk1"/>
                </a:solidFill>
                <a:latin typeface="Calibri"/>
                <a:ea typeface="Calibri"/>
                <a:cs typeface="Calibri"/>
                <a:sym typeface="Calibri"/>
              </a:rPr>
              <a:t>The completion call of a checklist should be written as the last item on the checklist, allowing team members to move mentally from the checklist to other activities with assurance that the checklist has been completed.</a:t>
            </a:r>
            <a:r>
              <a:rPr lang="en" sz="1467">
                <a:solidFill>
                  <a:schemeClr val="dk1"/>
                </a:solidFill>
                <a:latin typeface="Calibri"/>
                <a:ea typeface="Calibri"/>
                <a:cs typeface="Calibri"/>
                <a:sym typeface="Calibri"/>
              </a:rPr>
              <a:t> </a:t>
            </a:r>
            <a:endParaRPr sz="1467">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    </a:t>
            </a:r>
            <a:r>
              <a:rPr lang="en" sz="1467">
                <a:solidFill>
                  <a:srgbClr val="404040"/>
                </a:solidFill>
                <a:highlight>
                  <a:srgbClr val="F9F9F9"/>
                </a:highlight>
                <a:latin typeface="Roboto"/>
                <a:ea typeface="Roboto"/>
                <a:cs typeface="Roboto"/>
                <a:sym typeface="Roboto"/>
              </a:rPr>
              <a:t>☐ Checklist ends with a completion task</a:t>
            </a:r>
            <a:endParaRPr sz="1467">
              <a:solidFill>
                <a:srgbClr val="404040"/>
              </a:solidFill>
              <a:highlight>
                <a:srgbClr val="F9F9F9"/>
              </a:highlight>
              <a:latin typeface="Roboto"/>
              <a:ea typeface="Roboto"/>
              <a:cs typeface="Roboto"/>
              <a:sym typeface="Roboto"/>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8. </a:t>
            </a:r>
            <a:r>
              <a:rPr b="1" lang="en" sz="1467">
                <a:solidFill>
                  <a:schemeClr val="dk1"/>
                </a:solidFill>
                <a:latin typeface="Calibri"/>
                <a:ea typeface="Calibri"/>
                <a:cs typeface="Calibri"/>
                <a:sym typeface="Calibri"/>
              </a:rPr>
              <a:t>Critical checklists should be completed early in the process in order to decouple them from the other activities that may cause distraction.</a:t>
            </a:r>
            <a:r>
              <a:rPr lang="en" sz="1467">
                <a:solidFill>
                  <a:schemeClr val="dk1"/>
                </a:solidFill>
                <a:latin typeface="Calibri"/>
                <a:ea typeface="Calibri"/>
                <a:cs typeface="Calibri"/>
                <a:sym typeface="Calibri"/>
              </a:rPr>
              <a:t> </a:t>
            </a:r>
            <a:endParaRPr sz="1467">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    </a:t>
            </a:r>
            <a:r>
              <a:rPr lang="en" sz="1467">
                <a:solidFill>
                  <a:srgbClr val="404040"/>
                </a:solidFill>
                <a:highlight>
                  <a:srgbClr val="F9F9F9"/>
                </a:highlight>
                <a:latin typeface="Roboto"/>
                <a:ea typeface="Roboto"/>
                <a:cs typeface="Roboto"/>
                <a:sym typeface="Roboto"/>
              </a:rPr>
              <a:t>☐ Critical checklist is documented to be completed first</a:t>
            </a:r>
            <a:endParaRPr sz="1467">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9. </a:t>
            </a:r>
            <a:r>
              <a:rPr b="1" lang="en" sz="1467">
                <a:solidFill>
                  <a:schemeClr val="dk1"/>
                </a:solidFill>
                <a:latin typeface="Calibri"/>
                <a:ea typeface="Calibri"/>
                <a:cs typeface="Calibri"/>
                <a:sym typeface="Calibri"/>
              </a:rPr>
              <a:t>Checklists should be designed in such a way that their execution is not tightly coupled with other tasks. Provide buffers for recovery from failure and a way to “take up the slack” if checklist completion does not keep pace with other activities. </a:t>
            </a:r>
            <a:endParaRPr b="1" sz="1467">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    </a:t>
            </a:r>
            <a:r>
              <a:rPr lang="en" sz="1467">
                <a:solidFill>
                  <a:srgbClr val="404040"/>
                </a:solidFill>
                <a:highlight>
                  <a:srgbClr val="F9F9F9"/>
                </a:highlight>
                <a:latin typeface="Roboto"/>
                <a:ea typeface="Roboto"/>
                <a:cs typeface="Roboto"/>
                <a:sym typeface="Roboto"/>
              </a:rPr>
              <a:t>☐ Checklists do not have tightly coupled tasks </a:t>
            </a:r>
            <a:endParaRPr sz="1467">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10. </a:t>
            </a:r>
            <a:r>
              <a:rPr b="1" lang="en" sz="1467">
                <a:solidFill>
                  <a:schemeClr val="dk1"/>
                </a:solidFill>
                <a:latin typeface="Calibri"/>
                <a:ea typeface="Calibri"/>
                <a:cs typeface="Calibri"/>
                <a:sym typeface="Calibri"/>
              </a:rPr>
              <a:t>Teams should be aware that checklist procedure is highly susceptible to production pressures. These pressures set the stage for errors by possibly encouraging substandard performance, and may lead some to relegate checklist procedures to a second level of importance, or not use them at all.</a:t>
            </a:r>
            <a:endParaRPr b="1" sz="1467">
              <a:solidFill>
                <a:schemeClr val="dk1"/>
              </a:solidFill>
              <a:latin typeface="Calibri"/>
              <a:ea typeface="Calibri"/>
              <a:cs typeface="Calibri"/>
              <a:sym typeface="Calibri"/>
            </a:endParaRPr>
          </a:p>
          <a:p>
            <a:pPr indent="0" lvl="0" marL="0" marR="0" rtl="0" algn="l">
              <a:spcBef>
                <a:spcPts val="0"/>
              </a:spcBef>
              <a:spcAft>
                <a:spcPts val="0"/>
              </a:spcAft>
              <a:buNone/>
            </a:pPr>
            <a:r>
              <a:rPr lang="en" sz="1467">
                <a:solidFill>
                  <a:schemeClr val="dk1"/>
                </a:solidFill>
                <a:latin typeface="Calibri"/>
                <a:ea typeface="Calibri"/>
                <a:cs typeface="Calibri"/>
                <a:sym typeface="Calibri"/>
              </a:rPr>
              <a:t>    </a:t>
            </a:r>
            <a:r>
              <a:rPr lang="en" sz="1467">
                <a:solidFill>
                  <a:srgbClr val="404040"/>
                </a:solidFill>
                <a:highlight>
                  <a:srgbClr val="F9F9F9"/>
                </a:highlight>
                <a:latin typeface="Roboto"/>
                <a:ea typeface="Roboto"/>
                <a:cs typeface="Roboto"/>
                <a:sym typeface="Roboto"/>
              </a:rPr>
              <a:t>☐ Development has a sense of ownership of checklists </a:t>
            </a:r>
            <a:endParaRPr sz="1467">
              <a:solidFill>
                <a:schemeClr val="dk1"/>
              </a:solidFill>
              <a:latin typeface="Calibri"/>
              <a:ea typeface="Calibri"/>
              <a:cs typeface="Calibri"/>
              <a:sym typeface="Calibri"/>
            </a:endParaRPr>
          </a:p>
        </p:txBody>
      </p:sp>
      <p:sp>
        <p:nvSpPr>
          <p:cNvPr id="264" name="Google Shape;264;p37"/>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838200" y="365125"/>
            <a:ext cx="10515600" cy="1325563"/>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2466D"/>
              </a:buClr>
              <a:buSzPts val="4400"/>
              <a:buFont typeface="Arial"/>
              <a:buNone/>
            </a:pPr>
            <a:r>
              <a:rPr lang="en"/>
              <a:t>				References</a:t>
            </a:r>
            <a:endParaRPr/>
          </a:p>
        </p:txBody>
      </p:sp>
      <p:sp>
        <p:nvSpPr>
          <p:cNvPr id="270" name="Google Shape;270;p38"/>
          <p:cNvSpPr txBox="1"/>
          <p:nvPr>
            <p:ph idx="4294967295" type="body"/>
          </p:nvPr>
        </p:nvSpPr>
        <p:spPr>
          <a:xfrm>
            <a:off x="627530" y="1370946"/>
            <a:ext cx="12192000" cy="5980200"/>
          </a:xfrm>
          <a:prstGeom prst="rect">
            <a:avLst/>
          </a:prstGeom>
          <a:noFill/>
          <a:ln>
            <a:noFill/>
          </a:ln>
        </p:spPr>
        <p:txBody>
          <a:bodyPr anchorCtr="0" anchor="t" bIns="121900" lIns="121900" spcFirstLastPara="1" rIns="121900" wrap="square" tIns="121900">
            <a:noAutofit/>
          </a:bodyPr>
          <a:lstStyle/>
          <a:p>
            <a:pPr indent="-228600" lvl="0" marL="228600" rtl="0" algn="l">
              <a:lnSpc>
                <a:spcPct val="90000"/>
              </a:lnSpc>
              <a:spcBef>
                <a:spcPts val="1000"/>
              </a:spcBef>
              <a:spcAft>
                <a:spcPts val="0"/>
              </a:spcAft>
              <a:buClr>
                <a:schemeClr val="dk1"/>
              </a:buClr>
              <a:buSzPts val="2400"/>
              <a:buChar char="•"/>
            </a:pPr>
            <a:r>
              <a:rPr lang="en" sz="2400"/>
              <a:t>The Checklist Manifesto - Atul Gawande </a:t>
            </a:r>
            <a:r>
              <a:rPr lang="en" sz="2400" u="sng">
                <a:solidFill>
                  <a:schemeClr val="hlink"/>
                </a:solidFill>
                <a:hlinkClick r:id="rId3"/>
              </a:rPr>
              <a:t>http://atulgawande.com/book/the-checklist-manifesto/</a:t>
            </a:r>
            <a:endParaRPr sz="2400"/>
          </a:p>
          <a:p>
            <a:pPr indent="-228600" lvl="0" marL="228600" rtl="0" algn="l">
              <a:lnSpc>
                <a:spcPct val="90000"/>
              </a:lnSpc>
              <a:spcBef>
                <a:spcPts val="1000"/>
              </a:spcBef>
              <a:spcAft>
                <a:spcPts val="0"/>
              </a:spcAft>
              <a:buClr>
                <a:schemeClr val="dk1"/>
              </a:buClr>
              <a:buSzPts val="2400"/>
              <a:buChar char="•"/>
            </a:pPr>
            <a:r>
              <a:rPr lang="en" sz="2400"/>
              <a:t>Hidden Brain Podcast: You 2.0: Check Yourself </a:t>
            </a:r>
            <a:r>
              <a:rPr lang="en" sz="2400" u="sng">
                <a:solidFill>
                  <a:schemeClr val="hlink"/>
                </a:solidFill>
                <a:hlinkClick r:id="rId4"/>
              </a:rPr>
              <a:t>https://www.npr.org/2018/08/27/642310810/you-2-0-check-yourself</a:t>
            </a:r>
            <a:endParaRPr sz="2400"/>
          </a:p>
          <a:p>
            <a:pPr indent="-228600" lvl="0" marL="228600" rtl="0" algn="l">
              <a:lnSpc>
                <a:spcPct val="90000"/>
              </a:lnSpc>
              <a:spcBef>
                <a:spcPts val="1000"/>
              </a:spcBef>
              <a:spcAft>
                <a:spcPts val="0"/>
              </a:spcAft>
              <a:buClr>
                <a:schemeClr val="dk1"/>
              </a:buClr>
              <a:buSzPts val="2400"/>
              <a:buChar char="•"/>
            </a:pPr>
            <a:r>
              <a:rPr lang="en" sz="2400"/>
              <a:t>Cockpit Checklists: Concepts, Design, and Use</a:t>
            </a:r>
            <a:endParaRPr sz="2400"/>
          </a:p>
          <a:p>
            <a:pPr indent="0" lvl="0" marL="228600" rtl="0" algn="l">
              <a:lnSpc>
                <a:spcPct val="90000"/>
              </a:lnSpc>
              <a:spcBef>
                <a:spcPts val="1000"/>
              </a:spcBef>
              <a:spcAft>
                <a:spcPts val="0"/>
              </a:spcAft>
              <a:buNone/>
            </a:pPr>
            <a:r>
              <a:rPr lang="en" sz="2400"/>
              <a:t> </a:t>
            </a:r>
            <a:r>
              <a:rPr lang="en" sz="2400" u="sng">
                <a:solidFill>
                  <a:schemeClr val="hlink"/>
                </a:solidFill>
                <a:hlinkClick r:id="rId5"/>
              </a:rPr>
              <a:t>https://go.nasa.gov/32LGFrO</a:t>
            </a:r>
            <a:endParaRPr sz="2400"/>
          </a:p>
          <a:p>
            <a:pPr indent="-228600" lvl="0" marL="228600" rtl="0" algn="l">
              <a:lnSpc>
                <a:spcPct val="90000"/>
              </a:lnSpc>
              <a:spcBef>
                <a:spcPts val="1000"/>
              </a:spcBef>
              <a:spcAft>
                <a:spcPts val="0"/>
              </a:spcAft>
              <a:buClr>
                <a:schemeClr val="dk1"/>
              </a:buClr>
              <a:buSzPts val="2400"/>
              <a:buChar char="•"/>
            </a:pPr>
            <a:r>
              <a:rPr lang="en" sz="2400"/>
              <a:t>Human Factors of Flight-Deck Checklists: The Normal Checklist </a:t>
            </a:r>
            <a:r>
              <a:rPr lang="en" sz="2400" u="sng">
                <a:solidFill>
                  <a:schemeClr val="hlink"/>
                </a:solidFill>
                <a:hlinkClick r:id="rId6"/>
              </a:rPr>
              <a:t>https://bit.ly/HumanFactorsChecklists</a:t>
            </a:r>
            <a:endParaRPr sz="2400"/>
          </a:p>
          <a:p>
            <a:pPr indent="-228600" lvl="0" marL="228600" rtl="0" algn="l">
              <a:lnSpc>
                <a:spcPct val="90000"/>
              </a:lnSpc>
              <a:spcBef>
                <a:spcPts val="1000"/>
              </a:spcBef>
              <a:spcAft>
                <a:spcPts val="0"/>
              </a:spcAft>
              <a:buClr>
                <a:schemeClr val="dk1"/>
              </a:buClr>
              <a:buSzPts val="2400"/>
              <a:buChar char="•"/>
            </a:pPr>
            <a:r>
              <a:rPr lang="en" sz="2400"/>
              <a:t>A Surgical Safety Checklist to Reduce Morbidity and Mortality in a Global Population (NEJM) </a:t>
            </a:r>
            <a:r>
              <a:rPr lang="en" sz="2400" u="sng">
                <a:solidFill>
                  <a:schemeClr val="hlink"/>
                </a:solidFill>
                <a:hlinkClick r:id="rId7"/>
              </a:rPr>
              <a:t>https://bit.ly/SurgicalSafetyStudy</a:t>
            </a:r>
            <a:endParaRPr sz="2400"/>
          </a:p>
          <a:p>
            <a:pPr indent="-228600" lvl="0" marL="228600" rtl="0" algn="l">
              <a:lnSpc>
                <a:spcPct val="90000"/>
              </a:lnSpc>
              <a:spcBef>
                <a:spcPts val="1000"/>
              </a:spcBef>
              <a:spcAft>
                <a:spcPts val="0"/>
              </a:spcAft>
              <a:buClr>
                <a:schemeClr val="dk1"/>
              </a:buClr>
              <a:buSzPts val="2400"/>
              <a:buChar char="•"/>
            </a:pPr>
            <a:r>
              <a:rPr lang="en" sz="2400"/>
              <a:t>Safe Surgery (WHO) </a:t>
            </a:r>
            <a:r>
              <a:rPr lang="en" sz="2400" u="sng">
                <a:solidFill>
                  <a:schemeClr val="hlink"/>
                </a:solidFill>
                <a:hlinkClick r:id="rId8"/>
              </a:rPr>
              <a:t>https://www.who.int/patientsafety/safesurgery/en/</a:t>
            </a:r>
            <a:endParaRPr sz="2400"/>
          </a:p>
          <a:p>
            <a:pPr indent="0" lvl="0" marL="228600" rtl="0" algn="l">
              <a:lnSpc>
                <a:spcPct val="90000"/>
              </a:lnSpc>
              <a:spcBef>
                <a:spcPts val="2133"/>
              </a:spcBef>
              <a:spcAft>
                <a:spcPts val="2133"/>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p:nvPr/>
        </p:nvSpPr>
        <p:spPr>
          <a:xfrm>
            <a:off x="0" y="0"/>
            <a:ext cx="12192000" cy="598278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5" name="Google Shape;95;p15"/>
          <p:cNvPicPr preferRelativeResize="0"/>
          <p:nvPr/>
        </p:nvPicPr>
        <p:blipFill rotWithShape="1">
          <a:blip r:embed="rId3">
            <a:alphaModFix/>
          </a:blip>
          <a:srcRect b="0" l="0" r="0" t="0"/>
          <a:stretch/>
        </p:blipFill>
        <p:spPr>
          <a:xfrm rot="5400000">
            <a:off x="-421741" y="769651"/>
            <a:ext cx="5344868" cy="3992168"/>
          </a:xfrm>
          <a:prstGeom prst="rect">
            <a:avLst/>
          </a:prstGeom>
          <a:noFill/>
          <a:ln>
            <a:noFill/>
          </a:ln>
        </p:spPr>
      </p:pic>
      <p:sp>
        <p:nvSpPr>
          <p:cNvPr id="96" name="Google Shape;96;p15"/>
          <p:cNvSpPr txBox="1"/>
          <p:nvPr/>
        </p:nvSpPr>
        <p:spPr>
          <a:xfrm>
            <a:off x="254600" y="5438167"/>
            <a:ext cx="2735600" cy="19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https://www.flickr.com/photos/89306448@N00/5331464979</a:t>
            </a:r>
            <a:endParaRPr sz="800">
              <a:solidFill>
                <a:schemeClr val="dk1"/>
              </a:solidFill>
              <a:latin typeface="Calibri"/>
              <a:ea typeface="Calibri"/>
              <a:cs typeface="Calibri"/>
              <a:sym typeface="Calibri"/>
            </a:endParaRPr>
          </a:p>
        </p:txBody>
      </p:sp>
      <p:pic>
        <p:nvPicPr>
          <p:cNvPr id="97" name="Google Shape;97;p15"/>
          <p:cNvPicPr preferRelativeResize="0"/>
          <p:nvPr/>
        </p:nvPicPr>
        <p:blipFill rotWithShape="1">
          <a:blip r:embed="rId5">
            <a:alphaModFix/>
          </a:blip>
          <a:srcRect b="0" l="0" r="0" t="0"/>
          <a:stretch/>
        </p:blipFill>
        <p:spPr>
          <a:xfrm>
            <a:off x="4316476" y="93767"/>
            <a:ext cx="3992168" cy="5343819"/>
          </a:xfrm>
          <a:prstGeom prst="rect">
            <a:avLst/>
          </a:prstGeom>
          <a:noFill/>
          <a:ln>
            <a:noFill/>
          </a:ln>
        </p:spPr>
      </p:pic>
      <p:sp>
        <p:nvSpPr>
          <p:cNvPr id="98" name="Google Shape;98;p15"/>
          <p:cNvSpPr txBox="1"/>
          <p:nvPr/>
        </p:nvSpPr>
        <p:spPr>
          <a:xfrm>
            <a:off x="4316467" y="5438167"/>
            <a:ext cx="2831600" cy="19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6"/>
              </a:rPr>
              <a:t>https://www.flickr.com/photos/30963564@N00/8443668738</a:t>
            </a:r>
            <a:endParaRPr sz="800">
              <a:solidFill>
                <a:schemeClr val="dk1"/>
              </a:solidFill>
              <a:latin typeface="Calibri"/>
              <a:ea typeface="Calibri"/>
              <a:cs typeface="Calibri"/>
              <a:sym typeface="Calibri"/>
            </a:endParaRPr>
          </a:p>
        </p:txBody>
      </p:sp>
      <p:pic>
        <p:nvPicPr>
          <p:cNvPr id="99" name="Google Shape;99;p15"/>
          <p:cNvPicPr preferRelativeResize="0"/>
          <p:nvPr/>
        </p:nvPicPr>
        <p:blipFill rotWithShape="1">
          <a:blip r:embed="rId7">
            <a:alphaModFix/>
          </a:blip>
          <a:srcRect b="0" l="0" r="0" t="0"/>
          <a:stretch/>
        </p:blipFill>
        <p:spPr>
          <a:xfrm>
            <a:off x="8378344" y="93768"/>
            <a:ext cx="3559049" cy="5343833"/>
          </a:xfrm>
          <a:prstGeom prst="rect">
            <a:avLst/>
          </a:prstGeom>
          <a:noFill/>
          <a:ln>
            <a:noFill/>
          </a:ln>
        </p:spPr>
      </p:pic>
      <p:sp>
        <p:nvSpPr>
          <p:cNvPr id="100" name="Google Shape;100;p15"/>
          <p:cNvSpPr txBox="1"/>
          <p:nvPr/>
        </p:nvSpPr>
        <p:spPr>
          <a:xfrm>
            <a:off x="8378333" y="5438167"/>
            <a:ext cx="2831600" cy="19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8"/>
              </a:rPr>
              <a:t>https://www.flickr.com/photos/65097875@N07/7381685460</a:t>
            </a:r>
            <a:endParaRPr sz="800">
              <a:solidFill>
                <a:schemeClr val="dk1"/>
              </a:solidFill>
              <a:latin typeface="Calibri"/>
              <a:ea typeface="Calibri"/>
              <a:cs typeface="Calibri"/>
              <a:sym typeface="Calibri"/>
            </a:endParaRPr>
          </a:p>
        </p:txBody>
      </p:sp>
      <p:sp>
        <p:nvSpPr>
          <p:cNvPr id="101" name="Google Shape;101;p15"/>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3">
            <a:alphaModFix/>
          </a:blip>
          <a:srcRect b="0" l="0" r="0" t="0"/>
          <a:stretch/>
        </p:blipFill>
        <p:spPr>
          <a:xfrm>
            <a:off x="5499463" y="579143"/>
            <a:ext cx="4120559" cy="5699714"/>
          </a:xfrm>
          <a:prstGeom prst="rect">
            <a:avLst/>
          </a:prstGeom>
          <a:noFill/>
          <a:ln>
            <a:noFill/>
          </a:ln>
        </p:spPr>
      </p:pic>
      <p:sp>
        <p:nvSpPr>
          <p:cNvPr id="107" name="Google Shape;107;p16"/>
          <p:cNvSpPr txBox="1"/>
          <p:nvPr/>
        </p:nvSpPr>
        <p:spPr>
          <a:xfrm rot="-5400000">
            <a:off x="1365633" y="4343800"/>
            <a:ext cx="4474800" cy="147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533">
                <a:solidFill>
                  <a:schemeClr val="dk1"/>
                </a:solidFill>
                <a:latin typeface="Calibri"/>
                <a:ea typeface="Calibri"/>
                <a:cs typeface="Calibri"/>
                <a:sym typeface="Calibri"/>
              </a:rPr>
              <a:t>https://upload.wikimedia.org/wikipedia/commons/b/b1/Harry_Potter_1st_USA_ed._complete_hardback_set_stacked_with_ruler_horizontal.JPG</a:t>
            </a:r>
            <a:endParaRPr sz="533">
              <a:solidFill>
                <a:schemeClr val="dk1"/>
              </a:solidFill>
              <a:latin typeface="Calibri"/>
              <a:ea typeface="Calibri"/>
              <a:cs typeface="Calibri"/>
              <a:sym typeface="Calibri"/>
            </a:endParaRPr>
          </a:p>
        </p:txBody>
      </p:sp>
      <p:sp>
        <p:nvSpPr>
          <p:cNvPr id="108" name="Google Shape;108;p16"/>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3">
            <a:alphaModFix/>
          </a:blip>
          <a:srcRect b="0" l="0" r="0" t="0"/>
          <a:stretch/>
        </p:blipFill>
        <p:spPr>
          <a:xfrm>
            <a:off x="2926080" y="444136"/>
            <a:ext cx="7637419" cy="5434150"/>
          </a:xfrm>
          <a:prstGeom prst="rect">
            <a:avLst/>
          </a:prstGeom>
          <a:noFill/>
          <a:ln>
            <a:noFill/>
          </a:ln>
        </p:spPr>
      </p:pic>
      <p:sp>
        <p:nvSpPr>
          <p:cNvPr id="114" name="Google Shape;114;p17"/>
          <p:cNvSpPr txBox="1"/>
          <p:nvPr/>
        </p:nvSpPr>
        <p:spPr>
          <a:xfrm>
            <a:off x="5779268" y="5970735"/>
            <a:ext cx="2712800" cy="19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https://www.flickr.com/photos/45394900@N00/2812395984</a:t>
            </a:r>
            <a:endParaRPr sz="800">
              <a:solidFill>
                <a:schemeClr val="dk1"/>
              </a:solidFill>
              <a:latin typeface="Calibri"/>
              <a:ea typeface="Calibri"/>
              <a:cs typeface="Calibri"/>
              <a:sym typeface="Calibri"/>
            </a:endParaRPr>
          </a:p>
        </p:txBody>
      </p:sp>
      <p:sp>
        <p:nvSpPr>
          <p:cNvPr id="115" name="Google Shape;115;p17"/>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0" l="0" r="0" t="0"/>
          <a:stretch/>
        </p:blipFill>
        <p:spPr>
          <a:xfrm>
            <a:off x="453835" y="704367"/>
            <a:ext cx="5642165" cy="4848701"/>
          </a:xfrm>
          <a:prstGeom prst="rect">
            <a:avLst/>
          </a:prstGeom>
          <a:noFill/>
          <a:ln>
            <a:noFill/>
          </a:ln>
        </p:spPr>
      </p:pic>
      <p:sp>
        <p:nvSpPr>
          <p:cNvPr id="121" name="Google Shape;121;p18"/>
          <p:cNvSpPr txBox="1"/>
          <p:nvPr/>
        </p:nvSpPr>
        <p:spPr>
          <a:xfrm>
            <a:off x="1371600" y="5451183"/>
            <a:ext cx="12192000" cy="8188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 sz="2400">
                <a:solidFill>
                  <a:schemeClr val="dk1"/>
                </a:solidFill>
                <a:latin typeface="Calibri"/>
                <a:ea typeface="Calibri"/>
                <a:cs typeface="Calibri"/>
                <a:sym typeface="Calibri"/>
              </a:rPr>
              <a:t>Lessons We Can Learn From Aviation Checklists</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 sz="1467" u="sng">
                <a:solidFill>
                  <a:schemeClr val="hlink"/>
                </a:solidFill>
                <a:latin typeface="Calibri"/>
                <a:ea typeface="Calibri"/>
                <a:cs typeface="Calibri"/>
                <a:sym typeface="Calibri"/>
                <a:hlinkClick r:id="rId4"/>
              </a:rPr>
              <a:t>https://blog.safetyculture.com/checklist-best-practices/lessons-we-can-learn-from-aviation-checklists</a:t>
            </a:r>
            <a:endParaRPr sz="2400">
              <a:solidFill>
                <a:schemeClr val="dk1"/>
              </a:solidFill>
              <a:latin typeface="Calibri"/>
              <a:ea typeface="Calibri"/>
              <a:cs typeface="Calibri"/>
              <a:sym typeface="Calibri"/>
            </a:endParaRPr>
          </a:p>
        </p:txBody>
      </p:sp>
      <p:sp>
        <p:nvSpPr>
          <p:cNvPr id="122" name="Google Shape;122;p18"/>
          <p:cNvSpPr txBox="1"/>
          <p:nvPr/>
        </p:nvSpPr>
        <p:spPr>
          <a:xfrm>
            <a:off x="7678940" y="4330365"/>
            <a:ext cx="4000000" cy="5172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1467" u="sng">
                <a:solidFill>
                  <a:schemeClr val="hlink"/>
                </a:solidFill>
                <a:latin typeface="Calibri"/>
                <a:ea typeface="Calibri"/>
                <a:cs typeface="Calibri"/>
                <a:sym typeface="Calibri"/>
                <a:hlinkClick r:id="rId5"/>
              </a:rPr>
              <a:t>https://www.transtats.bts.gov/TRAFFIC/</a:t>
            </a:r>
            <a:endParaRPr sz="2400">
              <a:solidFill>
                <a:schemeClr val="dk1"/>
              </a:solidFill>
              <a:latin typeface="Calibri"/>
              <a:ea typeface="Calibri"/>
              <a:cs typeface="Calibri"/>
              <a:sym typeface="Calibri"/>
            </a:endParaRPr>
          </a:p>
        </p:txBody>
      </p:sp>
      <p:pic>
        <p:nvPicPr>
          <p:cNvPr id="123" name="Google Shape;123;p18"/>
          <p:cNvPicPr preferRelativeResize="0"/>
          <p:nvPr/>
        </p:nvPicPr>
        <p:blipFill rotWithShape="1">
          <a:blip r:embed="rId6">
            <a:alphaModFix/>
          </a:blip>
          <a:srcRect b="0" l="0" r="0" t="0"/>
          <a:stretch/>
        </p:blipFill>
        <p:spPr>
          <a:xfrm>
            <a:off x="6036775" y="612071"/>
            <a:ext cx="6155225" cy="3823685"/>
          </a:xfrm>
          <a:prstGeom prst="rect">
            <a:avLst/>
          </a:prstGeom>
          <a:noFill/>
          <a:ln>
            <a:noFill/>
          </a:ln>
        </p:spPr>
      </p:pic>
      <p:sp>
        <p:nvSpPr>
          <p:cNvPr id="124" name="Google Shape;124;p18"/>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nvSpPr>
        <p:spPr>
          <a:xfrm>
            <a:off x="4638756" y="458479"/>
            <a:ext cx="6602703" cy="4373065"/>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 sz="2800">
                <a:solidFill>
                  <a:srgbClr val="333333"/>
                </a:solidFill>
                <a:highlight>
                  <a:srgbClr val="FFFFFF"/>
                </a:highlight>
                <a:latin typeface="Calibri"/>
                <a:ea typeface="Calibri"/>
                <a:cs typeface="Calibri"/>
                <a:sym typeface="Calibri"/>
              </a:rPr>
              <a:t>“Use of the WHO Surgery Checklist reduced the rate of deaths and surgical complications by more than one-third across all eight pilot hospitals. </a:t>
            </a:r>
            <a:endParaRPr sz="2800">
              <a:solidFill>
                <a:srgbClr val="333333"/>
              </a:solidFill>
              <a:highlight>
                <a:srgbClr val="FFFFFF"/>
              </a:highlight>
              <a:latin typeface="Calibri"/>
              <a:ea typeface="Calibri"/>
              <a:cs typeface="Calibri"/>
              <a:sym typeface="Calibri"/>
            </a:endParaRPr>
          </a:p>
          <a:p>
            <a:pPr indent="0" lvl="0" marL="0" marR="0" rtl="0" algn="l">
              <a:spcBef>
                <a:spcPts val="0"/>
              </a:spcBef>
              <a:spcAft>
                <a:spcPts val="0"/>
              </a:spcAft>
              <a:buNone/>
            </a:pPr>
            <a:r>
              <a:t/>
            </a:r>
            <a:endParaRPr sz="2800">
              <a:solidFill>
                <a:srgbClr val="333333"/>
              </a:solidFill>
              <a:highlight>
                <a:srgbClr val="FFFFFF"/>
              </a:highlight>
              <a:latin typeface="Calibri"/>
              <a:ea typeface="Calibri"/>
              <a:cs typeface="Calibri"/>
              <a:sym typeface="Calibri"/>
            </a:endParaRPr>
          </a:p>
          <a:p>
            <a:pPr indent="0" lvl="0" marL="0" marR="0" rtl="0" algn="l">
              <a:spcBef>
                <a:spcPts val="0"/>
              </a:spcBef>
              <a:spcAft>
                <a:spcPts val="0"/>
              </a:spcAft>
              <a:buNone/>
            </a:pPr>
            <a:r>
              <a:rPr lang="en" sz="2800">
                <a:solidFill>
                  <a:srgbClr val="333333"/>
                </a:solidFill>
                <a:highlight>
                  <a:srgbClr val="FFFFFF"/>
                </a:highlight>
                <a:latin typeface="Calibri"/>
                <a:ea typeface="Calibri"/>
                <a:cs typeface="Calibri"/>
                <a:sym typeface="Calibri"/>
              </a:rPr>
              <a:t>The rate of major inpatient complications dropped from 11% to 7%, and the inpatient death rate following major operations fell from 1.5% to 0.8%.” </a:t>
            </a:r>
            <a:endParaRPr sz="2800">
              <a:solidFill>
                <a:srgbClr val="333333"/>
              </a:solidFill>
              <a:highlight>
                <a:srgbClr val="FFFFFF"/>
              </a:highlight>
              <a:latin typeface="Calibri"/>
              <a:ea typeface="Calibri"/>
              <a:cs typeface="Calibri"/>
              <a:sym typeface="Calibri"/>
            </a:endParaRPr>
          </a:p>
          <a:p>
            <a:pPr indent="0" lvl="0" marL="0" marR="0" rtl="0" algn="l">
              <a:spcBef>
                <a:spcPts val="0"/>
              </a:spcBef>
              <a:spcAft>
                <a:spcPts val="0"/>
              </a:spcAft>
              <a:buNone/>
            </a:pPr>
            <a:r>
              <a:t/>
            </a:r>
            <a:endParaRPr sz="2400">
              <a:solidFill>
                <a:srgbClr val="333333"/>
              </a:solidFill>
              <a:highlight>
                <a:srgbClr val="FFFFFF"/>
              </a:highlight>
              <a:latin typeface="Calibri"/>
              <a:ea typeface="Calibri"/>
              <a:cs typeface="Calibri"/>
              <a:sym typeface="Calibri"/>
            </a:endParaRPr>
          </a:p>
          <a:p>
            <a:pPr indent="0" lvl="0" marL="0" marR="541853" rtl="0" algn="l">
              <a:lnSpc>
                <a:spcPct val="112500"/>
              </a:lnSpc>
              <a:spcBef>
                <a:spcPts val="0"/>
              </a:spcBef>
              <a:spcAft>
                <a:spcPts val="0"/>
              </a:spcAft>
              <a:buNone/>
            </a:pPr>
            <a:r>
              <a:rPr lang="en" sz="2400" u="sng">
                <a:solidFill>
                  <a:schemeClr val="hlink"/>
                </a:solidFill>
                <a:latin typeface="Calibri"/>
                <a:ea typeface="Calibri"/>
                <a:cs typeface="Calibri"/>
                <a:sym typeface="Calibri"/>
                <a:hlinkClick r:id="rId3"/>
              </a:rPr>
              <a:t>A surgical safety checklist to reduce morbidity and mortality in a global population</a:t>
            </a:r>
            <a:br>
              <a:rPr lang="en" sz="2400" u="sng">
                <a:solidFill>
                  <a:schemeClr val="hlink"/>
                </a:solidFill>
                <a:latin typeface="Calibri"/>
                <a:ea typeface="Calibri"/>
                <a:cs typeface="Calibri"/>
                <a:sym typeface="Calibri"/>
                <a:hlinkClick r:id="rId4"/>
              </a:rPr>
            </a:br>
            <a:r>
              <a:rPr i="1" lang="en" sz="2400">
                <a:solidFill>
                  <a:srgbClr val="666666"/>
                </a:solidFill>
                <a:latin typeface="Calibri"/>
                <a:ea typeface="Calibri"/>
                <a:cs typeface="Calibri"/>
                <a:sym typeface="Calibri"/>
              </a:rPr>
              <a:t>New England Journal of Medicine 2009</a:t>
            </a:r>
            <a:endParaRPr i="1" sz="2400">
              <a:solidFill>
                <a:srgbClr val="666666"/>
              </a:solidFill>
              <a:latin typeface="Calibri"/>
              <a:ea typeface="Calibri"/>
              <a:cs typeface="Calibri"/>
              <a:sym typeface="Calibri"/>
            </a:endParaRPr>
          </a:p>
          <a:p>
            <a:pPr indent="0" lvl="0" marL="0" marR="0" rtl="0" algn="l">
              <a:spcBef>
                <a:spcPts val="2400"/>
              </a:spcBef>
              <a:spcAft>
                <a:spcPts val="0"/>
              </a:spcAft>
              <a:buNone/>
            </a:pPr>
            <a:r>
              <a:t/>
            </a:r>
            <a:endParaRPr sz="1333">
              <a:solidFill>
                <a:srgbClr val="333333"/>
              </a:solidFill>
              <a:highlight>
                <a:srgbClr val="FFFFFF"/>
              </a:highlight>
              <a:latin typeface="Calibri"/>
              <a:ea typeface="Calibri"/>
              <a:cs typeface="Calibri"/>
              <a:sym typeface="Calibri"/>
            </a:endParaRPr>
          </a:p>
        </p:txBody>
      </p:sp>
      <p:sp>
        <p:nvSpPr>
          <p:cNvPr id="130" name="Google Shape;130;p19"/>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b="0" l="0" r="0" t="0"/>
          <a:stretch/>
        </p:blipFill>
        <p:spPr>
          <a:xfrm>
            <a:off x="3409405" y="392952"/>
            <a:ext cx="8068595" cy="5877219"/>
          </a:xfrm>
          <a:prstGeom prst="rect">
            <a:avLst/>
          </a:prstGeom>
          <a:noFill/>
          <a:ln>
            <a:noFill/>
          </a:ln>
        </p:spPr>
      </p:pic>
      <p:sp>
        <p:nvSpPr>
          <p:cNvPr id="136" name="Google Shape;136;p20"/>
          <p:cNvSpPr txBox="1"/>
          <p:nvPr/>
        </p:nvSpPr>
        <p:spPr>
          <a:xfrm>
            <a:off x="5713403" y="6384848"/>
            <a:ext cx="4273200" cy="160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https://apps.who.int/iris/bitstream/handle/10665/44186/9789241598590_eng_Checklist.pdf</a:t>
            </a:r>
            <a:endParaRPr sz="800">
              <a:solidFill>
                <a:schemeClr val="dk1"/>
              </a:solidFill>
              <a:latin typeface="Calibri"/>
              <a:ea typeface="Calibri"/>
              <a:cs typeface="Calibri"/>
              <a:sym typeface="Calibri"/>
            </a:endParaRPr>
          </a:p>
        </p:txBody>
      </p:sp>
      <p:sp>
        <p:nvSpPr>
          <p:cNvPr id="137" name="Google Shape;137;p20"/>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rotWithShape="1">
          <a:blip r:embed="rId3">
            <a:alphaModFix/>
          </a:blip>
          <a:srcRect b="0" l="0" r="0" t="0"/>
          <a:stretch/>
        </p:blipFill>
        <p:spPr>
          <a:xfrm>
            <a:off x="3095898" y="401935"/>
            <a:ext cx="6609806" cy="5659231"/>
          </a:xfrm>
          <a:prstGeom prst="rect">
            <a:avLst/>
          </a:prstGeom>
          <a:noFill/>
          <a:ln>
            <a:noFill/>
          </a:ln>
        </p:spPr>
      </p:pic>
      <p:sp>
        <p:nvSpPr>
          <p:cNvPr id="143" name="Google Shape;143;p21"/>
          <p:cNvSpPr txBox="1"/>
          <p:nvPr/>
        </p:nvSpPr>
        <p:spPr>
          <a:xfrm>
            <a:off x="5387916" y="6255265"/>
            <a:ext cx="2890800" cy="20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u="sng">
                <a:solidFill>
                  <a:schemeClr val="hlink"/>
                </a:solidFill>
                <a:latin typeface="Calibri"/>
                <a:ea typeface="Calibri"/>
                <a:cs typeface="Calibri"/>
                <a:sym typeface="Calibri"/>
                <a:hlinkClick r:id="rId4"/>
              </a:rPr>
              <a:t>https://www.flickr.com/photos/21597369@N06/2091577071</a:t>
            </a:r>
            <a:endParaRPr sz="800">
              <a:solidFill>
                <a:schemeClr val="dk1"/>
              </a:solidFill>
              <a:latin typeface="Calibri"/>
              <a:ea typeface="Calibri"/>
              <a:cs typeface="Calibri"/>
              <a:sym typeface="Calibri"/>
            </a:endParaRPr>
          </a:p>
        </p:txBody>
      </p:sp>
      <p:sp>
        <p:nvSpPr>
          <p:cNvPr id="144" name="Google Shape;144;p21"/>
          <p:cNvSpPr txBox="1"/>
          <p:nvPr/>
        </p:nvSpPr>
        <p:spPr>
          <a:xfrm>
            <a:off x="10900800" y="6576400"/>
            <a:ext cx="1154400" cy="20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333">
                <a:solidFill>
                  <a:schemeClr val="dk1"/>
                </a:solidFill>
                <a:latin typeface="Calibri"/>
                <a:ea typeface="Calibri"/>
                <a:cs typeface="Calibri"/>
                <a:sym typeface="Calibri"/>
              </a:rPr>
              <a:t>@jkuemerle</a:t>
            </a:r>
            <a:endParaRPr sz="1333">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02466D"/>
      </a:dk2>
      <a:lt2>
        <a:srgbClr val="7DBBFB"/>
      </a:lt2>
      <a:accent1>
        <a:srgbClr val="A3D65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